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autoCompressPictures="0">
  <p:sldMasterIdLst>
    <p:sldMasterId id="2147483658" r:id="rId1"/>
  </p:sldMasterIdLst>
  <p:notesMasterIdLst>
    <p:notesMasterId r:id="rId28"/>
  </p:notesMasterIdLst>
  <p:sldIdLst>
    <p:sldId id="256" r:id="rId2"/>
    <p:sldId id="322" r:id="rId3"/>
    <p:sldId id="266" r:id="rId4"/>
    <p:sldId id="323" r:id="rId5"/>
    <p:sldId id="321" r:id="rId6"/>
    <p:sldId id="273" r:id="rId7"/>
    <p:sldId id="315" r:id="rId8"/>
    <p:sldId id="318" r:id="rId9"/>
    <p:sldId id="275" r:id="rId10"/>
    <p:sldId id="319" r:id="rId11"/>
    <p:sldId id="284" r:id="rId12"/>
    <p:sldId id="333" r:id="rId13"/>
    <p:sldId id="320" r:id="rId14"/>
    <p:sldId id="326" r:id="rId15"/>
    <p:sldId id="286" r:id="rId16"/>
    <p:sldId id="288" r:id="rId17"/>
    <p:sldId id="289" r:id="rId18"/>
    <p:sldId id="291" r:id="rId19"/>
    <p:sldId id="328" r:id="rId20"/>
    <p:sldId id="329" r:id="rId21"/>
    <p:sldId id="327" r:id="rId22"/>
    <p:sldId id="324" r:id="rId23"/>
    <p:sldId id="330" r:id="rId24"/>
    <p:sldId id="332" r:id="rId25"/>
    <p:sldId id="331" r:id="rId26"/>
    <p:sldId id="300" r:id="rId2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Lato" panose="020F0502020204030203" pitchFamily="34" charset="0"/>
      <p:regular r:id="rId33"/>
      <p:bold r:id="rId34"/>
      <p:italic r:id="rId35"/>
      <p:boldItalic r:id="rId36"/>
    </p:embeddedFont>
    <p:embeddedFont>
      <p:font typeface="Raleway" pitchFamily="2" charset="77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B58"/>
    <a:srgbClr val="FF7E79"/>
    <a:srgbClr val="000000"/>
    <a:srgbClr val="FF9300"/>
    <a:srgbClr val="4BC3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5F28ED0-6536-44B5-BFD6-F91C0ADA7B58}">
  <a:tblStyle styleId="{05F28ED0-6536-44B5-BFD6-F91C0ADA7B5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1"/>
    <p:restoredTop sz="94757"/>
  </p:normalViewPr>
  <p:slideViewPr>
    <p:cSldViewPr snapToGrid="0" snapToObjects="1">
      <p:cViewPr>
        <p:scale>
          <a:sx n="117" d="100"/>
          <a:sy n="117" d="100"/>
        </p:scale>
        <p:origin x="288" y="52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RETROFITTTING********</a:t>
            </a:r>
          </a:p>
          <a:p>
            <a:r>
              <a:rPr lang="en-US" dirty="0"/>
              <a:t>Changes in application logic does not require re-evaluating the energy code. </a:t>
            </a:r>
          </a:p>
          <a:p>
            <a:r>
              <a:rPr lang="en-US" dirty="0"/>
              <a:t>In three, talk about retrofitting</a:t>
            </a:r>
          </a:p>
        </p:txBody>
      </p:sp>
    </p:spTree>
    <p:extLst>
      <p:ext uri="{BB962C8B-B14F-4D97-AF65-F5344CB8AC3E}">
        <p14:creationId xmlns:p14="http://schemas.microsoft.com/office/powerpoint/2010/main" val="22638361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Trade-off with the software systems and what are alternatives and how we got here </a:t>
            </a:r>
          </a:p>
          <a:p>
            <a:r>
              <a:rPr lang="en-US" dirty="0"/>
              <a:t>Number 1-&gt; memory, clock isolation</a:t>
            </a:r>
          </a:p>
          <a:p>
            <a:r>
              <a:rPr lang="en-US" dirty="0"/>
              <a:t>Number 3-&gt; different tools can be used for both sides-&gt; MCUs could be different</a:t>
            </a:r>
          </a:p>
          <a:p>
            <a:r>
              <a:rPr lang="en-US" dirty="0"/>
              <a:t>Diagram showing the software and hardware versions</a:t>
            </a:r>
          </a:p>
          <a:p>
            <a:r>
              <a:rPr lang="en-US" dirty="0"/>
              <a:t>Add the energy supervisor , and show an example of how this </a:t>
            </a:r>
            <a:r>
              <a:rPr lang="en-US" dirty="0" err="1"/>
              <a:t>wokrs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5930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167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main application invokes the supervisor to call functions-&gt; by sending a write request. </a:t>
            </a:r>
          </a:p>
          <a:p>
            <a:r>
              <a:rPr lang="en-US" dirty="0"/>
              <a:t>It makes a call into the supervisor by sending a read request. </a:t>
            </a:r>
          </a:p>
        </p:txBody>
      </p:sp>
    </p:spTree>
    <p:extLst>
      <p:ext uri="{BB962C8B-B14F-4D97-AF65-F5344CB8AC3E}">
        <p14:creationId xmlns:p14="http://schemas.microsoft.com/office/powerpoint/2010/main" val="6912622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RL agent stuff</a:t>
            </a:r>
          </a:p>
          <a:p>
            <a:r>
              <a:rPr lang="en-US" dirty="0"/>
              <a:t>states bullet point</a:t>
            </a:r>
          </a:p>
        </p:txBody>
      </p:sp>
    </p:spTree>
    <p:extLst>
      <p:ext uri="{BB962C8B-B14F-4D97-AF65-F5344CB8AC3E}">
        <p14:creationId xmlns:p14="http://schemas.microsoft.com/office/powerpoint/2010/main" val="266182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ideally </a:t>
            </a:r>
          </a:p>
        </p:txBody>
      </p:sp>
    </p:spTree>
    <p:extLst>
      <p:ext uri="{BB962C8B-B14F-4D97-AF65-F5344CB8AC3E}">
        <p14:creationId xmlns:p14="http://schemas.microsoft.com/office/powerpoint/2010/main" val="17454187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scope this down </a:t>
            </a:r>
          </a:p>
          <a:p>
            <a:r>
              <a:rPr lang="en-US" dirty="0"/>
              <a:t>key points</a:t>
            </a:r>
          </a:p>
          <a:p>
            <a:r>
              <a:rPr lang="en-US" dirty="0"/>
              <a:t>the extreme point of the diagram to the next level </a:t>
            </a:r>
          </a:p>
          <a:p>
            <a:r>
              <a:rPr lang="en-US" dirty="0"/>
              <a:t>Table to show the difference between the platforms </a:t>
            </a:r>
          </a:p>
          <a:p>
            <a:r>
              <a:rPr lang="en-US" dirty="0"/>
              <a:t>custom and modifiable meaning and table and remove the labels. other </a:t>
            </a:r>
            <a:r>
              <a:rPr lang="en-US" dirty="0" err="1"/>
              <a:t>specificaitons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0686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Too many graphs in the slide-&gt; adding the key findings to the slide </a:t>
            </a:r>
          </a:p>
          <a:p>
            <a:r>
              <a:rPr lang="en-US" dirty="0"/>
              <a:t>Min and max discuss-&gt;</a:t>
            </a:r>
          </a:p>
          <a:p>
            <a:r>
              <a:rPr lang="en-US" dirty="0"/>
              <a:t>not talk about the figure</a:t>
            </a:r>
          </a:p>
          <a:p>
            <a:r>
              <a:rPr lang="en-US" dirty="0"/>
              <a:t>The takeaway message -&gt; </a:t>
            </a:r>
          </a:p>
        </p:txBody>
      </p:sp>
    </p:spTree>
    <p:extLst>
      <p:ext uri="{BB962C8B-B14F-4D97-AF65-F5344CB8AC3E}">
        <p14:creationId xmlns:p14="http://schemas.microsoft.com/office/powerpoint/2010/main" val="25474538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lang="en-US" sz="1100" b="1" dirty="0">
                <a:solidFill>
                  <a:schemeClr val="tx2">
                    <a:lumMod val="25000"/>
                  </a:schemeClr>
                </a:solidFill>
              </a:rPr>
              <a:t>Data yield is always higher than Altair-Min and in the case of active time, </a:t>
            </a:r>
            <a:r>
              <a:rPr lang="en-US" sz="1100" b="1" dirty="0" err="1">
                <a:solidFill>
                  <a:schemeClr val="tx2">
                    <a:lumMod val="25000"/>
                  </a:schemeClr>
                </a:solidFill>
              </a:rPr>
              <a:t>altair</a:t>
            </a:r>
            <a:r>
              <a:rPr lang="en-US" sz="1100" b="1" dirty="0">
                <a:solidFill>
                  <a:schemeClr val="tx2">
                    <a:lumMod val="25000"/>
                  </a:schemeClr>
                </a:solidFill>
              </a:rPr>
              <a:t> outperforms the other variants 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lang="en-US" sz="1100" b="1" dirty="0">
                <a:solidFill>
                  <a:schemeClr val="tx2">
                    <a:lumMod val="25000"/>
                  </a:schemeClr>
                </a:solidFill>
              </a:rPr>
              <a:t>Active time graph and what that means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lang="en-US" sz="1100" b="1" dirty="0">
                <a:solidFill>
                  <a:schemeClr val="tx2">
                    <a:lumMod val="25000"/>
                  </a:schemeClr>
                </a:solidFill>
              </a:rPr>
              <a:t>add key takeaway on the plot 17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endParaRPr lang="en-US" sz="1100" b="1" dirty="0">
              <a:solidFill>
                <a:schemeClr val="tx2">
                  <a:lumMod val="25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2967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third bullet </a:t>
            </a:r>
            <a:r>
              <a:rPr lang="en-US" dirty="0" err="1"/>
              <a:t>ambigious</a:t>
            </a:r>
            <a:r>
              <a:rPr lang="en-US" dirty="0"/>
              <a:t> claim. not too strong </a:t>
            </a:r>
          </a:p>
        </p:txBody>
      </p:sp>
    </p:spTree>
    <p:extLst>
      <p:ext uri="{BB962C8B-B14F-4D97-AF65-F5344CB8AC3E}">
        <p14:creationId xmlns:p14="http://schemas.microsoft.com/office/powerpoint/2010/main" val="491183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Future of Internet of things-&gt; sensors would be green, perpetual, low-maintenance, deploy-and-forget </a:t>
            </a:r>
          </a:p>
          <a:p>
            <a:r>
              <a:rPr lang="en-US" dirty="0"/>
              <a:t>Make the figure clear. </a:t>
            </a:r>
          </a:p>
        </p:txBody>
      </p:sp>
    </p:spTree>
    <p:extLst>
      <p:ext uri="{BB962C8B-B14F-4D97-AF65-F5344CB8AC3E}">
        <p14:creationId xmlns:p14="http://schemas.microsoft.com/office/powerpoint/2010/main" val="5389066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Trade-off with the software systems and what are alternatives and how we got here </a:t>
            </a:r>
          </a:p>
          <a:p>
            <a:r>
              <a:rPr lang="en-US" dirty="0"/>
              <a:t>Number 1-&gt; memory, clock isolation</a:t>
            </a:r>
          </a:p>
          <a:p>
            <a:r>
              <a:rPr lang="en-US" dirty="0"/>
              <a:t>Number 3-&gt; different tools can be used for both sides-&gt; MCUs could be different</a:t>
            </a:r>
          </a:p>
          <a:p>
            <a:r>
              <a:rPr lang="en-US" dirty="0"/>
              <a:t>Diagram showing the software and hardware versions</a:t>
            </a:r>
          </a:p>
          <a:p>
            <a:r>
              <a:rPr lang="en-US" dirty="0"/>
              <a:t>Add the energy supervisor , and show an example of how this </a:t>
            </a:r>
            <a:r>
              <a:rPr lang="en-US" dirty="0" err="1"/>
              <a:t>wokrs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1537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plain text of the software API implementation </a:t>
            </a:r>
          </a:p>
          <a:p>
            <a:r>
              <a:rPr lang="en-US" dirty="0"/>
              <a:t>not the technical details</a:t>
            </a:r>
          </a:p>
          <a:p>
            <a:r>
              <a:rPr lang="en-US" dirty="0"/>
              <a:t>intuition of how we got there </a:t>
            </a:r>
          </a:p>
          <a:p>
            <a:r>
              <a:rPr lang="en-US" dirty="0" err="1"/>
              <a:t>get_critical_parameters</a:t>
            </a:r>
            <a:r>
              <a:rPr lang="en-US" dirty="0"/>
              <a:t> returns an array of permitted duty-cycles of the running application, according to which the energy supervisor optimizes for long term energy neutrality, and which energy optimization algorithm from the supported ones to use.</a:t>
            </a:r>
          </a:p>
          <a:p>
            <a:r>
              <a:rPr lang="en-US" dirty="0"/>
              <a:t>Energy-atomic operations are categorized into sampling a sensor, computing and </a:t>
            </a:r>
            <a:r>
              <a:rPr lang="en-US" dirty="0" err="1"/>
              <a:t>analysing</a:t>
            </a:r>
            <a:r>
              <a:rPr lang="en-US" dirty="0"/>
              <a:t> the sampled data, transmitting data, or receiving data</a:t>
            </a:r>
          </a:p>
          <a:p>
            <a:r>
              <a:rPr lang="en-US" dirty="0"/>
              <a:t>The application specifies the required operating power modes using </a:t>
            </a:r>
            <a:r>
              <a:rPr lang="en-US" dirty="0" err="1"/>
              <a:t>get_power_modes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get rid of the list of APIs. </a:t>
            </a:r>
          </a:p>
          <a:p>
            <a:r>
              <a:rPr lang="en-US" dirty="0"/>
              <a:t>and just explain</a:t>
            </a:r>
          </a:p>
        </p:txBody>
      </p:sp>
    </p:spTree>
    <p:extLst>
      <p:ext uri="{BB962C8B-B14F-4D97-AF65-F5344CB8AC3E}">
        <p14:creationId xmlns:p14="http://schemas.microsoft.com/office/powerpoint/2010/main" val="9304983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remove this one </a:t>
            </a:r>
          </a:p>
        </p:txBody>
      </p:sp>
    </p:spTree>
    <p:extLst>
      <p:ext uri="{BB962C8B-B14F-4D97-AF65-F5344CB8AC3E}">
        <p14:creationId xmlns:p14="http://schemas.microsoft.com/office/powerpoint/2010/main" val="4000824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simplify the diagrams </a:t>
            </a:r>
          </a:p>
        </p:txBody>
      </p:sp>
    </p:spTree>
    <p:extLst>
      <p:ext uri="{BB962C8B-B14F-4D97-AF65-F5344CB8AC3E}">
        <p14:creationId xmlns:p14="http://schemas.microsoft.com/office/powerpoint/2010/main" val="933281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picture to remove the battery and add energy-harvesting </a:t>
            </a:r>
          </a:p>
          <a:p>
            <a:r>
              <a:rPr lang="en-US" dirty="0"/>
              <a:t>No guaranteed minimum energy at runtime</a:t>
            </a:r>
          </a:p>
          <a:p>
            <a:r>
              <a:rPr lang="en-US" dirty="0"/>
              <a:t>Loosing the reliability and simplicity of battery-powered applications design. 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lang="en-US" sz="1100" dirty="0">
                <a:solidFill>
                  <a:srgbClr val="FF0000"/>
                </a:solidFill>
                <a:latin typeface="American Typewriter" panose="02090604020004020304" pitchFamily="18" charset="77"/>
                <a:cs typeface="Angsana New" panose="02020603050405020304" pitchFamily="18" charset="-34"/>
              </a:rPr>
              <a:t>Making the power supply hardware and energy-management technique general for different application needs is difficult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lang="en-US" sz="1100" dirty="0">
                <a:solidFill>
                  <a:srgbClr val="FF0000"/>
                </a:solidFill>
                <a:latin typeface="American Typewriter" panose="02090604020004020304" pitchFamily="18" charset="77"/>
                <a:cs typeface="Angsana New" panose="02020603050405020304" pitchFamily="18" charset="-34"/>
              </a:rPr>
              <a:t>Battery image, blurry image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088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device operation is controlled by fixed hardware, but the device has limited control over the power supply </a:t>
            </a:r>
          </a:p>
          <a:p>
            <a:r>
              <a:rPr lang="en-US" dirty="0"/>
              <a:t>Traditional energy-harvesting battery-less systems have limited control/optimization capability in the energy-harvesting power supply hardware and the energy management software is entangled with application logic. </a:t>
            </a:r>
          </a:p>
          <a:p>
            <a:r>
              <a:rPr lang="en-US" dirty="0"/>
              <a:t>Hardware- limited control/optimization capability</a:t>
            </a:r>
          </a:p>
          <a:p>
            <a:r>
              <a:rPr lang="en-US" dirty="0"/>
              <a:t>Software – not efficient, not scalable, fixed </a:t>
            </a:r>
          </a:p>
          <a:p>
            <a:endParaRPr lang="en-US" dirty="0"/>
          </a:p>
          <a:p>
            <a:r>
              <a:rPr lang="en-US" dirty="0"/>
              <a:t>We argue that to make energy-harvesting general across different applications and different energy-harvesting scenarios the device might experience. The power supply supply hardware needs to be programmable, the software needs to be modular, decoupled, independent from the application code. </a:t>
            </a:r>
          </a:p>
          <a:p>
            <a:r>
              <a:rPr lang="en-US" dirty="0"/>
              <a:t>Animation in the slide</a:t>
            </a:r>
          </a:p>
        </p:txBody>
      </p:sp>
    </p:spTree>
    <p:extLst>
      <p:ext uri="{BB962C8B-B14F-4D97-AF65-F5344CB8AC3E}">
        <p14:creationId xmlns:p14="http://schemas.microsoft.com/office/powerpoint/2010/main" val="387812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Traditional energy-harvesting battery-less systems have limited control/optimization capability in the energy-harvesting power supply hardware and the energy management software is entangled with application logic. </a:t>
            </a:r>
          </a:p>
          <a:p>
            <a:r>
              <a:rPr lang="en-US" dirty="0"/>
              <a:t>Hardware- limited control/optimization capability</a:t>
            </a:r>
          </a:p>
          <a:p>
            <a:r>
              <a:rPr lang="en-US" dirty="0"/>
              <a:t>Software – not efficient, not scalable, fixed </a:t>
            </a:r>
          </a:p>
          <a:p>
            <a:endParaRPr lang="en-US" dirty="0"/>
          </a:p>
          <a:p>
            <a:r>
              <a:rPr lang="en-US" dirty="0"/>
              <a:t>We argue that to make energy-harvesting general across different applications and different energy-harvesting scenarios the device might experience. The power supply supply hardware needs to be programmable, the software needs to be modular, decoupled, independent from the application code. </a:t>
            </a:r>
          </a:p>
          <a:p>
            <a:r>
              <a:rPr lang="en-US" dirty="0"/>
              <a:t>code formatting and indentation </a:t>
            </a:r>
          </a:p>
        </p:txBody>
      </p:sp>
    </p:spTree>
    <p:extLst>
      <p:ext uri="{BB962C8B-B14F-4D97-AF65-F5344CB8AC3E}">
        <p14:creationId xmlns:p14="http://schemas.microsoft.com/office/powerpoint/2010/main" val="14321922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Fixed design time dependency-&gt; what does that denote-&gt; static dependency between the energy and application </a:t>
            </a:r>
          </a:p>
          <a:p>
            <a:r>
              <a:rPr lang="en-US" dirty="0"/>
              <a:t>Add animations?</a:t>
            </a:r>
          </a:p>
        </p:txBody>
      </p:sp>
    </p:spTree>
    <p:extLst>
      <p:ext uri="{BB962C8B-B14F-4D97-AF65-F5344CB8AC3E}">
        <p14:creationId xmlns:p14="http://schemas.microsoft.com/office/powerpoint/2010/main" val="3972783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Hardware-software interface</a:t>
            </a:r>
          </a:p>
        </p:txBody>
      </p:sp>
    </p:spTree>
    <p:extLst>
      <p:ext uri="{BB962C8B-B14F-4D97-AF65-F5344CB8AC3E}">
        <p14:creationId xmlns:p14="http://schemas.microsoft.com/office/powerpoint/2010/main" val="3554848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Animation one by one</a:t>
            </a:r>
          </a:p>
        </p:txBody>
      </p:sp>
    </p:spTree>
    <p:extLst>
      <p:ext uri="{BB962C8B-B14F-4D97-AF65-F5344CB8AC3E}">
        <p14:creationId xmlns:p14="http://schemas.microsoft.com/office/powerpoint/2010/main" val="27320552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API and functions. </a:t>
            </a:r>
          </a:p>
          <a:p>
            <a:r>
              <a:rPr lang="en-US" dirty="0"/>
              <a:t>the tradition system black diagram</a:t>
            </a:r>
          </a:p>
          <a:p>
            <a:r>
              <a:rPr lang="en-US" dirty="0"/>
              <a:t>Interface highlight removed </a:t>
            </a:r>
          </a:p>
          <a:p>
            <a:r>
              <a:rPr lang="en-US" dirty="0"/>
              <a:t>the left arrow</a:t>
            </a:r>
          </a:p>
        </p:txBody>
      </p:sp>
    </p:spTree>
    <p:extLst>
      <p:ext uri="{BB962C8B-B14F-4D97-AF65-F5344CB8AC3E}">
        <p14:creationId xmlns:p14="http://schemas.microsoft.com/office/powerpoint/2010/main" val="3929986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45225" y="2762725"/>
            <a:ext cx="67365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938246" y="2533163"/>
            <a:ext cx="7218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6659861" y="2533163"/>
            <a:ext cx="7218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-1" y="2533163"/>
            <a:ext cx="7218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21425" y="2533163"/>
            <a:ext cx="52167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/>
          <p:nvPr/>
        </p:nvSpPr>
        <p:spPr>
          <a:xfrm>
            <a:off x="7356366" y="5066325"/>
            <a:ext cx="893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6"/>
          <p:cNvSpPr/>
          <p:nvPr/>
        </p:nvSpPr>
        <p:spPr>
          <a:xfrm>
            <a:off x="8250312" y="5066325"/>
            <a:ext cx="893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6"/>
          <p:cNvSpPr/>
          <p:nvPr/>
        </p:nvSpPr>
        <p:spPr>
          <a:xfrm>
            <a:off x="0" y="5066325"/>
            <a:ext cx="8937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6"/>
          <p:cNvSpPr/>
          <p:nvPr/>
        </p:nvSpPr>
        <p:spPr>
          <a:xfrm>
            <a:off x="893710" y="5066325"/>
            <a:ext cx="64626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893700" y="358388"/>
            <a:ext cx="6462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1"/>
          </p:nvPr>
        </p:nvSpPr>
        <p:spPr>
          <a:xfrm>
            <a:off x="893625" y="1200150"/>
            <a:ext cx="31368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▷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2"/>
          </p:nvPr>
        </p:nvSpPr>
        <p:spPr>
          <a:xfrm>
            <a:off x="4219456" y="1200150"/>
            <a:ext cx="31368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▷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93700" y="358388"/>
            <a:ext cx="6462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93700" y="1373588"/>
            <a:ext cx="6462600" cy="35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Lato"/>
              <a:buChar char="▷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g"/><Relationship Id="rId7" Type="http://schemas.openxmlformats.org/officeDocument/2006/relationships/image" Target="../media/image28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tiff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4.tiff"/><Relationship Id="rId7" Type="http://schemas.openxmlformats.org/officeDocument/2006/relationships/image" Target="../media/image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tiff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7" Type="http://schemas.openxmlformats.org/officeDocument/2006/relationships/image" Target="../media/image1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tiff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2"/>
          <p:cNvSpPr txBox="1">
            <a:spLocks noGrp="1"/>
          </p:cNvSpPr>
          <p:nvPr>
            <p:ph type="ctrTitle"/>
          </p:nvPr>
        </p:nvSpPr>
        <p:spPr>
          <a:xfrm>
            <a:off x="121186" y="73081"/>
            <a:ext cx="8403835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3200" dirty="0">
                <a:solidFill>
                  <a:schemeClr val="accent3"/>
                </a:solidFill>
              </a:rPr>
              <a:t>An Energy Supervisor Architecture for Energy-harvesting Applications</a:t>
            </a:r>
            <a:br>
              <a:rPr lang="en-US" sz="4000" dirty="0"/>
            </a:br>
            <a:endParaRPr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D20CE2-464F-B247-8064-FE2C3EEF6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1301" y="4491897"/>
            <a:ext cx="1762699" cy="6388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C264C4-D130-474B-BFE8-C09AB477DA53}"/>
              </a:ext>
            </a:extLst>
          </p:cNvPr>
          <p:cNvSpPr txBox="1"/>
          <p:nvPr/>
        </p:nvSpPr>
        <p:spPr>
          <a:xfrm>
            <a:off x="314750" y="1297860"/>
            <a:ext cx="87521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7030A0"/>
                </a:solidFill>
              </a:rPr>
              <a:t>Nurani</a:t>
            </a:r>
            <a:r>
              <a:rPr lang="en-US" sz="1600" dirty="0">
                <a:solidFill>
                  <a:srgbClr val="7030A0"/>
                </a:solidFill>
              </a:rPr>
              <a:t> Saoda</a:t>
            </a:r>
            <a:r>
              <a:rPr lang="en-US" sz="1600" dirty="0">
                <a:solidFill>
                  <a:schemeClr val="bg2"/>
                </a:solidFill>
              </a:rPr>
              <a:t>, </a:t>
            </a:r>
            <a:r>
              <a:rPr lang="en-US" sz="1600" dirty="0" err="1">
                <a:solidFill>
                  <a:schemeClr val="bg2"/>
                </a:solidFill>
              </a:rPr>
              <a:t>Wenpeng</a:t>
            </a:r>
            <a:r>
              <a:rPr lang="en-US" sz="1600" dirty="0">
                <a:solidFill>
                  <a:schemeClr val="bg2"/>
                </a:solidFill>
              </a:rPr>
              <a:t> Wang, Md </a:t>
            </a:r>
            <a:r>
              <a:rPr lang="en-US" sz="1600" dirty="0" err="1">
                <a:solidFill>
                  <a:schemeClr val="bg2"/>
                </a:solidFill>
              </a:rPr>
              <a:t>Fazlay</a:t>
            </a:r>
            <a:r>
              <a:rPr lang="en-US" sz="1600" dirty="0">
                <a:solidFill>
                  <a:schemeClr val="bg2"/>
                </a:solidFill>
              </a:rPr>
              <a:t> Rabbi </a:t>
            </a:r>
            <a:r>
              <a:rPr lang="en-US" sz="1600" dirty="0" err="1">
                <a:solidFill>
                  <a:schemeClr val="bg2"/>
                </a:solidFill>
              </a:rPr>
              <a:t>Masum</a:t>
            </a:r>
            <a:r>
              <a:rPr lang="en-US" sz="1600" dirty="0">
                <a:solidFill>
                  <a:schemeClr val="bg2"/>
                </a:solidFill>
              </a:rPr>
              <a:t> </a:t>
            </a:r>
            <a:r>
              <a:rPr lang="en-US" sz="1600" dirty="0" err="1">
                <a:solidFill>
                  <a:schemeClr val="bg2"/>
                </a:solidFill>
              </a:rPr>
              <a:t>Billah</a:t>
            </a:r>
            <a:r>
              <a:rPr lang="en-US" sz="1600" dirty="0">
                <a:solidFill>
                  <a:schemeClr val="bg2"/>
                </a:solidFill>
              </a:rPr>
              <a:t>, Bradford Campbell</a:t>
            </a:r>
            <a:endParaRPr lang="en-US" sz="1600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C985136-6258-EE45-AA27-CDE43E7EC0C5}"/>
              </a:ext>
            </a:extLst>
          </p:cNvPr>
          <p:cNvSpPr/>
          <p:nvPr/>
        </p:nvSpPr>
        <p:spPr>
          <a:xfrm flipV="1">
            <a:off x="7381301" y="2533191"/>
            <a:ext cx="1762699" cy="82296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B9DF87-034B-B846-A920-D4095E7727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186" y="4630971"/>
            <a:ext cx="1949986" cy="3653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437717-B4A4-4042-8719-EB59DFA54E46}"/>
              </a:ext>
            </a:extLst>
          </p:cNvPr>
          <p:cNvSpPr txBox="1"/>
          <p:nvPr/>
        </p:nvSpPr>
        <p:spPr>
          <a:xfrm>
            <a:off x="6358597" y="256032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C4330A1-EFA9-AF43-B2A5-66830DAAC9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142" t="11715" r="13714" b="5714"/>
          <a:stretch/>
        </p:blipFill>
        <p:spPr>
          <a:xfrm>
            <a:off x="2991336" y="2629313"/>
            <a:ext cx="3181343" cy="25147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719C11D-CAFF-C041-8181-6CDA3571FBA9}"/>
              </a:ext>
            </a:extLst>
          </p:cNvPr>
          <p:cNvSpPr txBox="1"/>
          <p:nvPr/>
        </p:nvSpPr>
        <p:spPr>
          <a:xfrm>
            <a:off x="2845995" y="1701393"/>
            <a:ext cx="2954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University of Virginia</a:t>
            </a:r>
          </a:p>
          <a:p>
            <a:pPr algn="ctr"/>
            <a:r>
              <a:rPr lang="en-US" sz="1600" dirty="0"/>
              <a:t>IPSN’22, May 4-6, 2022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F4E83F-22C0-8247-88F6-A5ABED0E3CB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sp>
        <p:nvSpPr>
          <p:cNvPr id="6" name="Google Shape;88;p12">
            <a:extLst>
              <a:ext uri="{FF2B5EF4-FFF2-40B4-BE49-F238E27FC236}">
                <a16:creationId xmlns:a16="http://schemas.microsoft.com/office/drawing/2014/main" id="{0E3CC801-2433-7748-A98D-8E7D3F19C1E5}"/>
              </a:ext>
            </a:extLst>
          </p:cNvPr>
          <p:cNvSpPr txBox="1">
            <a:spLocks/>
          </p:cNvSpPr>
          <p:nvPr/>
        </p:nvSpPr>
        <p:spPr>
          <a:xfrm>
            <a:off x="178606" y="244211"/>
            <a:ext cx="8576319" cy="728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2800" b="1" i="1" dirty="0">
                <a:solidFill>
                  <a:schemeClr val="tx2">
                    <a:lumMod val="25000"/>
                  </a:schemeClr>
                </a:solidFill>
              </a:rPr>
              <a:t>Altair</a:t>
            </a:r>
            <a:r>
              <a:rPr lang="en-US" sz="2800" b="1" dirty="0">
                <a:solidFill>
                  <a:schemeClr val="tx2">
                    <a:lumMod val="25000"/>
                  </a:schemeClr>
                </a:solidFill>
              </a:rPr>
              <a:t> achieves several benefits: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FA88C2-7D32-1A44-A44D-1539D0DBCF36}"/>
              </a:ext>
            </a:extLst>
          </p:cNvPr>
          <p:cNvSpPr txBox="1"/>
          <p:nvPr/>
        </p:nvSpPr>
        <p:spPr>
          <a:xfrm>
            <a:off x="1617784" y="1404425"/>
            <a:ext cx="5824025" cy="830997"/>
          </a:xfrm>
          <a:prstGeom prst="rect">
            <a:avLst/>
          </a:prstGeom>
          <a:noFill/>
          <a:ln w="254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General, reusable application power supply interface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64CEB0-BE4E-8544-A252-2CA1C7C42723}"/>
              </a:ext>
            </a:extLst>
          </p:cNvPr>
          <p:cNvSpPr txBox="1"/>
          <p:nvPr/>
        </p:nvSpPr>
        <p:spPr>
          <a:xfrm>
            <a:off x="1617784" y="2667419"/>
            <a:ext cx="5513048" cy="461665"/>
          </a:xfrm>
          <a:prstGeom prst="rect">
            <a:avLst/>
          </a:prstGeom>
          <a:noFill/>
          <a:ln w="25400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lvl="0"/>
            <a:r>
              <a:rPr lang="en-US" sz="2400" dirty="0"/>
              <a:t>Independent and parallel development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11BF14-6AFD-804B-A50C-A1617633BB31}"/>
              </a:ext>
            </a:extLst>
          </p:cNvPr>
          <p:cNvSpPr txBox="1"/>
          <p:nvPr/>
        </p:nvSpPr>
        <p:spPr>
          <a:xfrm>
            <a:off x="1617784" y="3742425"/>
            <a:ext cx="5133136" cy="461665"/>
          </a:xfrm>
          <a:prstGeom prst="rect">
            <a:avLst/>
          </a:prstGeom>
          <a:noFill/>
          <a:ln w="25400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lvl="0"/>
            <a:r>
              <a:rPr lang="en-US" sz="2400" dirty="0"/>
              <a:t>Easily translates to new applications</a:t>
            </a:r>
          </a:p>
        </p:txBody>
      </p:sp>
    </p:spTree>
    <p:extLst>
      <p:ext uri="{BB962C8B-B14F-4D97-AF65-F5344CB8AC3E}">
        <p14:creationId xmlns:p14="http://schemas.microsoft.com/office/powerpoint/2010/main" val="125377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85FAD6-7468-0742-B6BD-E209EAD4C1A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sp>
        <p:nvSpPr>
          <p:cNvPr id="6" name="Google Shape;88;p12">
            <a:extLst>
              <a:ext uri="{FF2B5EF4-FFF2-40B4-BE49-F238E27FC236}">
                <a16:creationId xmlns:a16="http://schemas.microsoft.com/office/drawing/2014/main" id="{06DD8D46-3DB3-2E4A-B08C-285F4FEA5083}"/>
              </a:ext>
            </a:extLst>
          </p:cNvPr>
          <p:cNvSpPr txBox="1">
            <a:spLocks/>
          </p:cNvSpPr>
          <p:nvPr/>
        </p:nvSpPr>
        <p:spPr>
          <a:xfrm>
            <a:off x="283840" y="8764"/>
            <a:ext cx="8576319" cy="728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2800" b="1" i="1" dirty="0">
                <a:solidFill>
                  <a:schemeClr val="tx2">
                    <a:lumMod val="25000"/>
                  </a:schemeClr>
                </a:solidFill>
              </a:rPr>
              <a:t> Altair </a:t>
            </a:r>
            <a:r>
              <a:rPr lang="en-US" sz="2800" b="1" dirty="0">
                <a:solidFill>
                  <a:schemeClr val="tx2">
                    <a:lumMod val="25000"/>
                  </a:schemeClr>
                </a:solidFill>
              </a:rPr>
              <a:t>design trade-offs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31FB67-7D1A-404C-B838-05A6EBD94B96}"/>
              </a:ext>
            </a:extLst>
          </p:cNvPr>
          <p:cNvSpPr txBox="1"/>
          <p:nvPr/>
        </p:nvSpPr>
        <p:spPr>
          <a:xfrm>
            <a:off x="5045893" y="3912737"/>
            <a:ext cx="83958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</a:rPr>
              <a:t>+</a:t>
            </a:r>
            <a:r>
              <a:rPr lang="en-US" sz="2000" dirty="0"/>
              <a:t> Minimal resource conflict </a:t>
            </a:r>
          </a:p>
          <a:p>
            <a:r>
              <a:rPr lang="en-US" sz="2000" dirty="0">
                <a:solidFill>
                  <a:srgbClr val="00B050"/>
                </a:solidFill>
              </a:rPr>
              <a:t>+</a:t>
            </a:r>
            <a:r>
              <a:rPr lang="en-US" sz="2000" dirty="0"/>
              <a:t> Decoupling in power domain</a:t>
            </a:r>
          </a:p>
          <a:p>
            <a:r>
              <a:rPr lang="en-US" sz="2000" dirty="0">
                <a:solidFill>
                  <a:srgbClr val="00B050"/>
                </a:solidFill>
              </a:rPr>
              <a:t>+</a:t>
            </a:r>
            <a:r>
              <a:rPr lang="en-US" sz="2000" dirty="0"/>
              <a:t> Re-usable and general interface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1EC50A-C15F-7F4E-80AE-257225F9DFE2}"/>
              </a:ext>
            </a:extLst>
          </p:cNvPr>
          <p:cNvSpPr txBox="1"/>
          <p:nvPr/>
        </p:nvSpPr>
        <p:spPr>
          <a:xfrm>
            <a:off x="543466" y="5812960"/>
            <a:ext cx="89866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We implement the energy supervisor in a low power microcontroller.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5B8663-5623-ED49-A226-0F25E57DE37D}"/>
              </a:ext>
            </a:extLst>
          </p:cNvPr>
          <p:cNvSpPr txBox="1"/>
          <p:nvPr/>
        </p:nvSpPr>
        <p:spPr>
          <a:xfrm>
            <a:off x="1129093" y="744628"/>
            <a:ext cx="21643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Software version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68CD25-813D-504D-9BDD-D8EC7DF12600}"/>
              </a:ext>
            </a:extLst>
          </p:cNvPr>
          <p:cNvSpPr txBox="1"/>
          <p:nvPr/>
        </p:nvSpPr>
        <p:spPr>
          <a:xfrm>
            <a:off x="5921189" y="751355"/>
            <a:ext cx="23358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Hardware version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5121E5-A6A1-834E-99E0-404612E19732}"/>
              </a:ext>
            </a:extLst>
          </p:cNvPr>
          <p:cNvSpPr txBox="1"/>
          <p:nvPr/>
        </p:nvSpPr>
        <p:spPr>
          <a:xfrm>
            <a:off x="435934" y="3904641"/>
            <a:ext cx="3918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- </a:t>
            </a:r>
            <a:r>
              <a:rPr lang="en-US" sz="2000" dirty="0"/>
              <a:t>Overburdens application processor 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6B5D519-BE04-CA44-A4F6-7D40529C2C54}"/>
              </a:ext>
            </a:extLst>
          </p:cNvPr>
          <p:cNvGrpSpPr/>
          <p:nvPr/>
        </p:nvGrpSpPr>
        <p:grpSpPr>
          <a:xfrm>
            <a:off x="7299036" y="1472105"/>
            <a:ext cx="1434727" cy="1062230"/>
            <a:chOff x="940562" y="1486310"/>
            <a:chExt cx="1443537" cy="1062230"/>
          </a:xfrm>
        </p:grpSpPr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1A73CA3C-3864-784D-8FAC-9B2E9459B9E0}"/>
                </a:ext>
              </a:extLst>
            </p:cNvPr>
            <p:cNvSpPr/>
            <p:nvPr/>
          </p:nvSpPr>
          <p:spPr>
            <a:xfrm>
              <a:off x="940562" y="1486310"/>
              <a:ext cx="1443537" cy="1062230"/>
            </a:xfrm>
            <a:prstGeom prst="roundRect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EAF764B-2FE8-A74D-8160-201940A450E9}"/>
                </a:ext>
              </a:extLst>
            </p:cNvPr>
            <p:cNvSpPr txBox="1"/>
            <p:nvPr/>
          </p:nvSpPr>
          <p:spPr>
            <a:xfrm>
              <a:off x="1071847" y="1752566"/>
              <a:ext cx="1180966" cy="523220"/>
            </a:xfrm>
            <a:prstGeom prst="rect">
              <a:avLst/>
            </a:prstGeom>
            <a:solidFill>
              <a:schemeClr val="lt1"/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Application code</a:t>
              </a:r>
            </a:p>
          </p:txBody>
        </p:sp>
      </p:grp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CCDAE37B-CA82-F144-92EE-B6987F2672D1}"/>
              </a:ext>
            </a:extLst>
          </p:cNvPr>
          <p:cNvSpPr/>
          <p:nvPr/>
        </p:nvSpPr>
        <p:spPr>
          <a:xfrm>
            <a:off x="5397418" y="3055335"/>
            <a:ext cx="1193554" cy="686149"/>
          </a:xfrm>
          <a:prstGeom prst="roundRect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487ACCB-D30F-7F40-AF07-8DC59CDC1962}"/>
              </a:ext>
            </a:extLst>
          </p:cNvPr>
          <p:cNvSpPr txBox="1"/>
          <p:nvPr/>
        </p:nvSpPr>
        <p:spPr>
          <a:xfrm>
            <a:off x="5663710" y="3097630"/>
            <a:ext cx="659983" cy="230832"/>
          </a:xfrm>
          <a:prstGeom prst="rect">
            <a:avLst/>
          </a:prstGeom>
          <a:noFill/>
          <a:ln w="28575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tx1"/>
                </a:solidFill>
              </a:rPr>
              <a:t>MCU</a:t>
            </a:r>
            <a:r>
              <a:rPr lang="en-US" sz="9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6F95121-A575-7D42-92D2-A39463B0D11A}"/>
              </a:ext>
            </a:extLst>
          </p:cNvPr>
          <p:cNvSpPr txBox="1"/>
          <p:nvPr/>
        </p:nvSpPr>
        <p:spPr>
          <a:xfrm>
            <a:off x="5439653" y="3380339"/>
            <a:ext cx="1108095" cy="230832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Power supply </a:t>
            </a: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1FB8D5EB-DDC6-8544-BD61-1594318885CB}"/>
              </a:ext>
            </a:extLst>
          </p:cNvPr>
          <p:cNvSpPr/>
          <p:nvPr/>
        </p:nvSpPr>
        <p:spPr>
          <a:xfrm>
            <a:off x="7429519" y="3046883"/>
            <a:ext cx="1173760" cy="684275"/>
          </a:xfrm>
          <a:prstGeom prst="roundRect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14AE765-2187-C64B-A13E-46974E618F94}"/>
              </a:ext>
            </a:extLst>
          </p:cNvPr>
          <p:cNvSpPr txBox="1"/>
          <p:nvPr/>
        </p:nvSpPr>
        <p:spPr>
          <a:xfrm>
            <a:off x="7700129" y="3091107"/>
            <a:ext cx="659983" cy="230832"/>
          </a:xfrm>
          <a:prstGeom prst="rect">
            <a:avLst/>
          </a:prstGeom>
          <a:noFill/>
          <a:ln w="28575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MCU</a:t>
            </a:r>
            <a:r>
              <a:rPr lang="en-US" sz="900" dirty="0"/>
              <a:t> 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2487809-98EC-6B49-A578-6250D6A3B8C2}"/>
              </a:ext>
            </a:extLst>
          </p:cNvPr>
          <p:cNvSpPr txBox="1"/>
          <p:nvPr/>
        </p:nvSpPr>
        <p:spPr>
          <a:xfrm>
            <a:off x="7640115" y="3370854"/>
            <a:ext cx="780009" cy="230832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Peripherals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29ADCD6-5D82-1841-9EBC-38F716882F3F}"/>
              </a:ext>
            </a:extLst>
          </p:cNvPr>
          <p:cNvGrpSpPr/>
          <p:nvPr/>
        </p:nvGrpSpPr>
        <p:grpSpPr>
          <a:xfrm>
            <a:off x="5161011" y="1472105"/>
            <a:ext cx="1666367" cy="1062229"/>
            <a:chOff x="3968300" y="1450329"/>
            <a:chExt cx="1666367" cy="1062229"/>
          </a:xfrm>
        </p:grpSpPr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76693E55-B0FE-2549-8723-5D2E43747F9C}"/>
                </a:ext>
              </a:extLst>
            </p:cNvPr>
            <p:cNvSpPr/>
            <p:nvPr/>
          </p:nvSpPr>
          <p:spPr>
            <a:xfrm>
              <a:off x="3968300" y="1450329"/>
              <a:ext cx="1666367" cy="1062229"/>
            </a:xfrm>
            <a:prstGeom prst="roundRect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3A4357DD-1A2A-CA40-A10E-865B08861BA2}"/>
                </a:ext>
              </a:extLst>
            </p:cNvPr>
            <p:cNvSpPr txBox="1"/>
            <p:nvPr/>
          </p:nvSpPr>
          <p:spPr>
            <a:xfrm>
              <a:off x="4168444" y="1723843"/>
              <a:ext cx="1091160" cy="523220"/>
            </a:xfrm>
            <a:prstGeom prst="rect">
              <a:avLst/>
            </a:prstGeom>
            <a:solidFill>
              <a:schemeClr val="lt1"/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Energy Supervisor</a:t>
              </a:r>
            </a:p>
          </p:txBody>
        </p:sp>
      </p:grp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5E0B2ED9-6CCB-4D49-A393-6357EA5DEAA3}"/>
              </a:ext>
            </a:extLst>
          </p:cNvPr>
          <p:cNvCxnSpPr>
            <a:cxnSpLocks/>
            <a:stCxn id="53" idx="1"/>
            <a:endCxn id="68" idx="3"/>
          </p:cNvCxnSpPr>
          <p:nvPr/>
        </p:nvCxnSpPr>
        <p:spPr>
          <a:xfrm flipH="1">
            <a:off x="6452315" y="1999971"/>
            <a:ext cx="977205" cy="72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3221AD88-B7A4-7B4B-B5E3-2981A6F88A48}"/>
              </a:ext>
            </a:extLst>
          </p:cNvPr>
          <p:cNvCxnSpPr>
            <a:cxnSpLocks/>
            <a:stCxn id="57" idx="0"/>
            <a:endCxn id="66" idx="2"/>
          </p:cNvCxnSpPr>
          <p:nvPr/>
        </p:nvCxnSpPr>
        <p:spPr>
          <a:xfrm flipV="1">
            <a:off x="5994195" y="2534334"/>
            <a:ext cx="0" cy="521001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E87BBF8B-0FB9-AA48-B75E-E9A581BD975A}"/>
              </a:ext>
            </a:extLst>
          </p:cNvPr>
          <p:cNvCxnSpPr>
            <a:cxnSpLocks/>
            <a:stCxn id="62" idx="0"/>
            <a:endCxn id="49" idx="2"/>
          </p:cNvCxnSpPr>
          <p:nvPr/>
        </p:nvCxnSpPr>
        <p:spPr>
          <a:xfrm flipV="1">
            <a:off x="8016399" y="2534335"/>
            <a:ext cx="1" cy="512548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2A982C51-60DF-BF47-BB5A-A6BE2BEFCA24}"/>
              </a:ext>
            </a:extLst>
          </p:cNvPr>
          <p:cNvCxnSpPr/>
          <p:nvPr/>
        </p:nvCxnSpPr>
        <p:spPr>
          <a:xfrm>
            <a:off x="0" y="2832690"/>
            <a:ext cx="9144000" cy="0"/>
          </a:xfrm>
          <a:prstGeom prst="line">
            <a:avLst/>
          </a:prstGeom>
          <a:ln w="1905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9BD41A67-8471-7249-8BE8-AD4D95120ED7}"/>
              </a:ext>
            </a:extLst>
          </p:cNvPr>
          <p:cNvSpPr txBox="1"/>
          <p:nvPr/>
        </p:nvSpPr>
        <p:spPr>
          <a:xfrm>
            <a:off x="63207" y="2861739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Hardware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B273CDF5-3A61-D742-8B2F-65BBC67A035D}"/>
              </a:ext>
            </a:extLst>
          </p:cNvPr>
          <p:cNvSpPr txBox="1"/>
          <p:nvPr/>
        </p:nvSpPr>
        <p:spPr>
          <a:xfrm>
            <a:off x="71623" y="2509228"/>
            <a:ext cx="891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Software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E92FAAC-3E13-D145-A731-2D73BF422448}"/>
              </a:ext>
            </a:extLst>
          </p:cNvPr>
          <p:cNvCxnSpPr>
            <a:cxnSpLocks/>
            <a:stCxn id="17" idx="2"/>
            <a:endCxn id="14" idx="0"/>
          </p:cNvCxnSpPr>
          <p:nvPr/>
        </p:nvCxnSpPr>
        <p:spPr>
          <a:xfrm flipH="1">
            <a:off x="2309157" y="2534334"/>
            <a:ext cx="11084" cy="510675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B154DFE4-175F-BD4A-8CBE-8CBFEAF2F28E}"/>
              </a:ext>
            </a:extLst>
          </p:cNvPr>
          <p:cNvSpPr/>
          <p:nvPr/>
        </p:nvSpPr>
        <p:spPr>
          <a:xfrm>
            <a:off x="1359771" y="3045009"/>
            <a:ext cx="1898772" cy="696475"/>
          </a:xfrm>
          <a:prstGeom prst="roundRect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FE6535-7CC3-6049-8A8D-26FBF7CA6BF1}"/>
              </a:ext>
            </a:extLst>
          </p:cNvPr>
          <p:cNvSpPr txBox="1"/>
          <p:nvPr/>
        </p:nvSpPr>
        <p:spPr>
          <a:xfrm>
            <a:off x="1990250" y="3157313"/>
            <a:ext cx="659983" cy="230832"/>
          </a:xfrm>
          <a:prstGeom prst="rect">
            <a:avLst/>
          </a:prstGeom>
          <a:noFill/>
          <a:ln w="28575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tx1"/>
                </a:solidFill>
              </a:rPr>
              <a:t>MCU</a:t>
            </a:r>
            <a:r>
              <a:rPr lang="en-US" sz="9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70CC58C-38EB-9846-9488-D422DA7B87BE}"/>
              </a:ext>
            </a:extLst>
          </p:cNvPr>
          <p:cNvSpPr txBox="1"/>
          <p:nvPr/>
        </p:nvSpPr>
        <p:spPr>
          <a:xfrm>
            <a:off x="1930238" y="3419701"/>
            <a:ext cx="780009" cy="230832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Peripherals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2DBFDE7-B290-2E44-9922-BB06AAC3AC2A}"/>
              </a:ext>
            </a:extLst>
          </p:cNvPr>
          <p:cNvGrpSpPr/>
          <p:nvPr/>
        </p:nvGrpSpPr>
        <p:grpSpPr>
          <a:xfrm>
            <a:off x="1012572" y="1472106"/>
            <a:ext cx="2615338" cy="1062228"/>
            <a:chOff x="995821" y="1524909"/>
            <a:chExt cx="2631399" cy="1062228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5A8E86A5-C2AD-794E-A6C7-19CAF9F7579D}"/>
                </a:ext>
              </a:extLst>
            </p:cNvPr>
            <p:cNvSpPr/>
            <p:nvPr/>
          </p:nvSpPr>
          <p:spPr>
            <a:xfrm>
              <a:off x="995821" y="1524909"/>
              <a:ext cx="2631399" cy="1062228"/>
            </a:xfrm>
            <a:prstGeom prst="roundRect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FAA6D75A-BDBB-684F-A87D-D55BB2D24830}"/>
                </a:ext>
              </a:extLst>
            </p:cNvPr>
            <p:cNvGrpSpPr/>
            <p:nvPr/>
          </p:nvGrpSpPr>
          <p:grpSpPr>
            <a:xfrm>
              <a:off x="1030683" y="1744837"/>
              <a:ext cx="2540686" cy="556613"/>
              <a:chOff x="1030683" y="1744837"/>
              <a:chExt cx="2540686" cy="556613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4849B6F-01F1-0E4C-A335-9C4D209B58B3}"/>
                  </a:ext>
                </a:extLst>
              </p:cNvPr>
              <p:cNvSpPr txBox="1"/>
              <p:nvPr/>
            </p:nvSpPr>
            <p:spPr>
              <a:xfrm>
                <a:off x="1030683" y="1744837"/>
                <a:ext cx="1046654" cy="523220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Energy Supervisor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F8932D5-616D-BB46-B822-533F86090E70}"/>
                  </a:ext>
                </a:extLst>
              </p:cNvPr>
              <p:cNvSpPr txBox="1"/>
              <p:nvPr/>
            </p:nvSpPr>
            <p:spPr>
              <a:xfrm>
                <a:off x="2444649" y="1778230"/>
                <a:ext cx="1126720" cy="523220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Application code  </a:t>
                </a:r>
              </a:p>
            </p:txBody>
          </p: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7B275E00-6A1B-8C4B-98AA-C1DCC29299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02904" y="2006447"/>
                <a:ext cx="340374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9C17CFFC-019B-4546-80FB-09F9310BE6C2}"/>
              </a:ext>
            </a:extLst>
          </p:cNvPr>
          <p:cNvCxnSpPr>
            <a:cxnSpLocks/>
          </p:cNvCxnSpPr>
          <p:nvPr/>
        </p:nvCxnSpPr>
        <p:spPr>
          <a:xfrm>
            <a:off x="2077049" y="2021983"/>
            <a:ext cx="346165" cy="3803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83257465-E199-EE44-B095-757E7C3A415A}"/>
              </a:ext>
            </a:extLst>
          </p:cNvPr>
          <p:cNvCxnSpPr>
            <a:cxnSpLocks/>
          </p:cNvCxnSpPr>
          <p:nvPr/>
        </p:nvCxnSpPr>
        <p:spPr>
          <a:xfrm flipH="1">
            <a:off x="6452314" y="2113779"/>
            <a:ext cx="977205" cy="7258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26042CC8-14E2-B946-A7F4-F1BB1CB16C71}"/>
              </a:ext>
            </a:extLst>
          </p:cNvPr>
          <p:cNvCxnSpPr>
            <a:cxnSpLocks/>
          </p:cNvCxnSpPr>
          <p:nvPr/>
        </p:nvCxnSpPr>
        <p:spPr>
          <a:xfrm>
            <a:off x="6594717" y="3370854"/>
            <a:ext cx="837378" cy="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9D17FAA2-CF8D-674D-817D-7C660A04CE5D}"/>
              </a:ext>
            </a:extLst>
          </p:cNvPr>
          <p:cNvCxnSpPr>
            <a:cxnSpLocks/>
          </p:cNvCxnSpPr>
          <p:nvPr/>
        </p:nvCxnSpPr>
        <p:spPr>
          <a:xfrm>
            <a:off x="6594717" y="3495755"/>
            <a:ext cx="837378" cy="0"/>
          </a:xfrm>
          <a:prstGeom prst="straightConnector1">
            <a:avLst/>
          </a:prstGeom>
          <a:ln w="22225">
            <a:solidFill>
              <a:schemeClr val="tx1"/>
            </a:solidFill>
            <a:headEnd type="triangl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450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57" grpId="0" animBg="1"/>
      <p:bldP spid="59" grpId="0" animBg="1"/>
      <p:bldP spid="60" grpId="0" animBg="1"/>
      <p:bldP spid="62" grpId="0" animBg="1"/>
      <p:bldP spid="64" grpId="0" animBg="1"/>
      <p:bldP spid="65" grpId="0" animBg="1"/>
      <p:bldP spid="92" grpId="0"/>
      <p:bldP spid="93" grpId="0"/>
      <p:bldP spid="14" grpId="0" animBg="1"/>
      <p:bldP spid="18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84649A-F70A-C14E-A059-A27533EB300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sp>
        <p:nvSpPr>
          <p:cNvPr id="6" name="Google Shape;88;p12">
            <a:extLst>
              <a:ext uri="{FF2B5EF4-FFF2-40B4-BE49-F238E27FC236}">
                <a16:creationId xmlns:a16="http://schemas.microsoft.com/office/drawing/2014/main" id="{39B2A5D9-05CB-994E-8022-83C132D82DFB}"/>
              </a:ext>
            </a:extLst>
          </p:cNvPr>
          <p:cNvSpPr txBox="1">
            <a:spLocks/>
          </p:cNvSpPr>
          <p:nvPr/>
        </p:nvSpPr>
        <p:spPr>
          <a:xfrm>
            <a:off x="173643" y="33909"/>
            <a:ext cx="8576319" cy="728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2800" b="1" dirty="0">
                <a:solidFill>
                  <a:schemeClr val="tx2">
                    <a:lumMod val="25000"/>
                  </a:schemeClr>
                </a:solidFill>
              </a:rPr>
              <a:t>Features of the Energy Supervisor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FDC902-0476-C64A-A430-E4C1DA4DB8B5}"/>
              </a:ext>
            </a:extLst>
          </p:cNvPr>
          <p:cNvSpPr txBox="1"/>
          <p:nvPr/>
        </p:nvSpPr>
        <p:spPr>
          <a:xfrm>
            <a:off x="1273736" y="3627560"/>
            <a:ext cx="6667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Interacts with the power supply hardware and the load to monitor energy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Implements an online energy management algorithm to achieve energy-neutrality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96D76E-AE87-C84C-ACA8-186609FA310C}"/>
              </a:ext>
            </a:extLst>
          </p:cNvPr>
          <p:cNvSpPr txBox="1"/>
          <p:nvPr/>
        </p:nvSpPr>
        <p:spPr>
          <a:xfrm>
            <a:off x="2640834" y="2955708"/>
            <a:ext cx="3933101" cy="715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23262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Energy-Application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Interface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4C4F369-2C16-244D-85DC-9B4E4D806C1F}"/>
              </a:ext>
            </a:extLst>
          </p:cNvPr>
          <p:cNvGrpSpPr/>
          <p:nvPr/>
        </p:nvGrpSpPr>
        <p:grpSpPr>
          <a:xfrm>
            <a:off x="828363" y="980638"/>
            <a:ext cx="2447406" cy="2332593"/>
            <a:chOff x="1519287" y="940217"/>
            <a:chExt cx="2644462" cy="3059140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E3D6B14C-AFE7-0249-94C2-7996208D5E53}"/>
                </a:ext>
              </a:extLst>
            </p:cNvPr>
            <p:cNvSpPr/>
            <p:nvPr/>
          </p:nvSpPr>
          <p:spPr>
            <a:xfrm>
              <a:off x="1519287" y="940217"/>
              <a:ext cx="2644462" cy="3059140"/>
            </a:xfrm>
            <a:prstGeom prst="roundRect">
              <a:avLst/>
            </a:prstGeom>
            <a:solidFill>
              <a:sysClr val="window" lastClr="FFFFFF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3048" tIns="31524" rIns="63048" bIns="3152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3262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CF337C3-BBF1-B74D-9C5E-1EE2FEA89CFD}"/>
                </a:ext>
              </a:extLst>
            </p:cNvPr>
            <p:cNvSpPr/>
            <p:nvPr/>
          </p:nvSpPr>
          <p:spPr>
            <a:xfrm>
              <a:off x="1674125" y="2696687"/>
              <a:ext cx="1092854" cy="998645"/>
            </a:xfrm>
            <a:prstGeom prst="rect">
              <a:avLst/>
            </a:prstGeom>
            <a:solidFill>
              <a:sysClr val="window" lastClr="FFFFFF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80010" tIns="40005" rIns="80010" bIns="4000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3262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Power supply drivers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9ADD3C8-6F0F-D645-B5B2-DC21B4B74332}"/>
                </a:ext>
              </a:extLst>
            </p:cNvPr>
            <p:cNvSpPr/>
            <p:nvPr/>
          </p:nvSpPr>
          <p:spPr>
            <a:xfrm>
              <a:off x="2966227" y="2696687"/>
              <a:ext cx="1022930" cy="998645"/>
            </a:xfrm>
            <a:prstGeom prst="rect">
              <a:avLst/>
            </a:prstGeom>
            <a:solidFill>
              <a:sysClr val="window" lastClr="FFFFFF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80010" tIns="40005" rIns="80010" bIns="4000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3262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Energy API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949E9D5-0080-4D45-8B4F-44971CEBBFFB}"/>
                </a:ext>
              </a:extLst>
            </p:cNvPr>
            <p:cNvSpPr txBox="1"/>
            <p:nvPr/>
          </p:nvSpPr>
          <p:spPr>
            <a:xfrm>
              <a:off x="2067800" y="955451"/>
              <a:ext cx="1547436" cy="715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23262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 Energy </a:t>
              </a:r>
              <a:b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Supervisor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9D07B89-2849-064F-BA9F-DDA21A622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58055" y="1697532"/>
              <a:ext cx="861039" cy="893996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8BFB038-0C4B-B540-86DB-EC4992EF853F}"/>
              </a:ext>
            </a:extLst>
          </p:cNvPr>
          <p:cNvGrpSpPr/>
          <p:nvPr/>
        </p:nvGrpSpPr>
        <p:grpSpPr>
          <a:xfrm>
            <a:off x="6146446" y="1196968"/>
            <a:ext cx="1948793" cy="1954598"/>
            <a:chOff x="5211861" y="1496940"/>
            <a:chExt cx="1771515" cy="2189178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1B82B38F-B18F-E549-82AF-4CE01801121D}"/>
                </a:ext>
              </a:extLst>
            </p:cNvPr>
            <p:cNvSpPr/>
            <p:nvPr/>
          </p:nvSpPr>
          <p:spPr>
            <a:xfrm>
              <a:off x="5211861" y="1496940"/>
              <a:ext cx="1771514" cy="2189178"/>
            </a:xfrm>
            <a:prstGeom prst="roundRect">
              <a:avLst/>
            </a:prstGeom>
            <a:solidFill>
              <a:sysClr val="window" lastClr="FFFFFF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3048" tIns="31524" rIns="63048" bIns="3152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3262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65102B8-F57A-F648-BB4A-01FFB8E3B1CA}"/>
                </a:ext>
              </a:extLst>
            </p:cNvPr>
            <p:cNvSpPr/>
            <p:nvPr/>
          </p:nvSpPr>
          <p:spPr>
            <a:xfrm>
              <a:off x="5312356" y="2570743"/>
              <a:ext cx="958068" cy="875167"/>
            </a:xfrm>
            <a:prstGeom prst="rect">
              <a:avLst/>
            </a:prstGeom>
            <a:solidFill>
              <a:sysClr val="window" lastClr="FFFFFF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80010" tIns="40005" rIns="80010" bIns="4000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3262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Energy API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D8A6CA1-F2F9-7249-8960-68A83EB32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97903" y="2464679"/>
              <a:ext cx="685472" cy="80813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5C0EEF4-77F4-AA47-AD21-5FF61CBD0E65}"/>
                </a:ext>
              </a:extLst>
            </p:cNvPr>
            <p:cNvSpPr txBox="1"/>
            <p:nvPr/>
          </p:nvSpPr>
          <p:spPr>
            <a:xfrm>
              <a:off x="5343897" y="1637812"/>
              <a:ext cx="1639479" cy="715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23262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Main </a:t>
              </a:r>
              <a:b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Application</a:t>
              </a:r>
            </a:p>
          </p:txBody>
        </p:sp>
      </p:grp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CC9A972-4058-7941-AF94-9B98E9041C1F}"/>
              </a:ext>
            </a:extLst>
          </p:cNvPr>
          <p:cNvCxnSpPr>
            <a:cxnSpLocks/>
          </p:cNvCxnSpPr>
          <p:nvPr/>
        </p:nvCxnSpPr>
        <p:spPr>
          <a:xfrm flipV="1">
            <a:off x="3275769" y="2226232"/>
            <a:ext cx="2879062" cy="1353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4E52570E-47E8-094E-A889-2851A4F7D704}"/>
              </a:ext>
            </a:extLst>
          </p:cNvPr>
          <p:cNvSpPr txBox="1"/>
          <p:nvPr/>
        </p:nvSpPr>
        <p:spPr>
          <a:xfrm>
            <a:off x="3431991" y="1297495"/>
            <a:ext cx="2566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{allowed duty-cycles, list of tasks, optimization algorithm}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FE53A2F-4ADD-634A-B864-6921904B703C}"/>
              </a:ext>
            </a:extLst>
          </p:cNvPr>
          <p:cNvCxnSpPr>
            <a:cxnSpLocks/>
          </p:cNvCxnSpPr>
          <p:nvPr/>
        </p:nvCxnSpPr>
        <p:spPr>
          <a:xfrm>
            <a:off x="3275769" y="1995906"/>
            <a:ext cx="2879062" cy="0"/>
          </a:xfrm>
          <a:prstGeom prst="straightConnector1">
            <a:avLst/>
          </a:prstGeom>
          <a:ln>
            <a:solidFill>
              <a:srgbClr val="00B05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DE2054BC-F237-FA45-80BB-5B60FC6217EA}"/>
              </a:ext>
            </a:extLst>
          </p:cNvPr>
          <p:cNvSpPr txBox="1"/>
          <p:nvPr/>
        </p:nvSpPr>
        <p:spPr>
          <a:xfrm>
            <a:off x="3540866" y="2351060"/>
            <a:ext cx="2688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{Optimal duty cycles, power modes, energy statistics}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94CF184-C3C4-8B4E-BF91-980885FD38BF}"/>
              </a:ext>
            </a:extLst>
          </p:cNvPr>
          <p:cNvSpPr txBox="1"/>
          <p:nvPr/>
        </p:nvSpPr>
        <p:spPr>
          <a:xfrm>
            <a:off x="4388928" y="1736681"/>
            <a:ext cx="587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Write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D071F74-9428-8646-9584-703C13698475}"/>
              </a:ext>
            </a:extLst>
          </p:cNvPr>
          <p:cNvSpPr txBox="1"/>
          <p:nvPr/>
        </p:nvSpPr>
        <p:spPr>
          <a:xfrm>
            <a:off x="4380544" y="1995906"/>
            <a:ext cx="5501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Read</a:t>
            </a:r>
          </a:p>
        </p:txBody>
      </p:sp>
    </p:spTree>
    <p:extLst>
      <p:ext uri="{BB962C8B-B14F-4D97-AF65-F5344CB8AC3E}">
        <p14:creationId xmlns:p14="http://schemas.microsoft.com/office/powerpoint/2010/main" val="309854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4" grpId="0"/>
      <p:bldP spid="49" grpId="0"/>
      <p:bldP spid="5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3D87E6-D82F-5C4B-961C-939483030A8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sp>
        <p:nvSpPr>
          <p:cNvPr id="6" name="Google Shape;88;p12">
            <a:extLst>
              <a:ext uri="{FF2B5EF4-FFF2-40B4-BE49-F238E27FC236}">
                <a16:creationId xmlns:a16="http://schemas.microsoft.com/office/drawing/2014/main" id="{BD5FF4C2-F22E-3B43-A414-88DD3A0EC5AA}"/>
              </a:ext>
            </a:extLst>
          </p:cNvPr>
          <p:cNvSpPr txBox="1">
            <a:spLocks/>
          </p:cNvSpPr>
          <p:nvPr/>
        </p:nvSpPr>
        <p:spPr>
          <a:xfrm>
            <a:off x="160126" y="193832"/>
            <a:ext cx="8740542" cy="651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2800" b="1" dirty="0">
                <a:solidFill>
                  <a:schemeClr val="tx2">
                    <a:lumMod val="25000"/>
                  </a:schemeClr>
                </a:solidFill>
              </a:rPr>
              <a:t>Energy-Application</a:t>
            </a:r>
            <a:r>
              <a:rPr lang="en-US" sz="2800" dirty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en-US" sz="2800" b="1" dirty="0">
                <a:solidFill>
                  <a:schemeClr val="tx2">
                    <a:lumMod val="25000"/>
                  </a:schemeClr>
                </a:solidFill>
              </a:rPr>
              <a:t>Interface: Hardware interface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8EF0D21-2C25-A34A-9354-840C4E1A9A4B}"/>
              </a:ext>
            </a:extLst>
          </p:cNvPr>
          <p:cNvGrpSpPr/>
          <p:nvPr/>
        </p:nvGrpSpPr>
        <p:grpSpPr>
          <a:xfrm>
            <a:off x="3311457" y="1522498"/>
            <a:ext cx="2750666" cy="2555082"/>
            <a:chOff x="79027" y="2258041"/>
            <a:chExt cx="3497603" cy="3408551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8DAFD784-2D3A-954F-BA4B-1DC8F6B0CA4B}"/>
                </a:ext>
              </a:extLst>
            </p:cNvPr>
            <p:cNvCxnSpPr/>
            <p:nvPr/>
          </p:nvCxnSpPr>
          <p:spPr>
            <a:xfrm>
              <a:off x="2541722" y="2355742"/>
              <a:ext cx="96089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995AC0F-A202-8B42-A397-46D249AD420B}"/>
                </a:ext>
              </a:extLst>
            </p:cNvPr>
            <p:cNvCxnSpPr/>
            <p:nvPr/>
          </p:nvCxnSpPr>
          <p:spPr>
            <a:xfrm>
              <a:off x="2541722" y="2787111"/>
              <a:ext cx="96089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DA6CCD0-90AC-714D-9851-C4B85C2DFDD1}"/>
                </a:ext>
              </a:extLst>
            </p:cNvPr>
            <p:cNvCxnSpPr/>
            <p:nvPr/>
          </p:nvCxnSpPr>
          <p:spPr>
            <a:xfrm>
              <a:off x="2541721" y="3205462"/>
              <a:ext cx="96089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Left Brace 11">
              <a:extLst>
                <a:ext uri="{FF2B5EF4-FFF2-40B4-BE49-F238E27FC236}">
                  <a16:creationId xmlns:a16="http://schemas.microsoft.com/office/drawing/2014/main" id="{C879D2A8-65CC-1943-A0AF-38D052B71B72}"/>
                </a:ext>
              </a:extLst>
            </p:cNvPr>
            <p:cNvSpPr/>
            <p:nvPr/>
          </p:nvSpPr>
          <p:spPr>
            <a:xfrm>
              <a:off x="947021" y="2258041"/>
              <a:ext cx="338763" cy="1038584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635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24CB0F0-4881-DA42-AA00-3EAD95CA957D}"/>
                </a:ext>
              </a:extLst>
            </p:cNvPr>
            <p:cNvSpPr txBox="1"/>
            <p:nvPr/>
          </p:nvSpPr>
          <p:spPr>
            <a:xfrm>
              <a:off x="79027" y="2727012"/>
              <a:ext cx="1007327" cy="410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Voltage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0DC8357-31DD-9249-B93B-D7585DCE7065}"/>
                </a:ext>
              </a:extLst>
            </p:cNvPr>
            <p:cNvSpPr txBox="1"/>
            <p:nvPr/>
          </p:nvSpPr>
          <p:spPr>
            <a:xfrm>
              <a:off x="1201045" y="2854875"/>
              <a:ext cx="1627467" cy="569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/>
                <a:t>V</a:t>
              </a:r>
              <a:r>
                <a:rPr lang="en-US" sz="1600" baseline="-25000" dirty="0" err="1"/>
                <a:t>dutycycled</a:t>
              </a:r>
              <a:endParaRPr lang="en-US" sz="1600" dirty="0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F5663DC-DBC0-4A4F-81CC-901A55389048}"/>
                </a:ext>
              </a:extLst>
            </p:cNvPr>
            <p:cNvCxnSpPr>
              <a:cxnSpLocks/>
            </p:cNvCxnSpPr>
            <p:nvPr/>
          </p:nvCxnSpPr>
          <p:spPr>
            <a:xfrm>
              <a:off x="2111343" y="4363418"/>
              <a:ext cx="1443158" cy="0"/>
            </a:xfrm>
            <a:prstGeom prst="straightConnector1">
              <a:avLst/>
            </a:prstGeom>
            <a:ln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7D7F01F-4669-7E4F-9603-7129B761E9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16349" y="4870667"/>
              <a:ext cx="1460281" cy="773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ADC055B-A44A-8D48-88F5-0DC1C8ADD8E5}"/>
                </a:ext>
              </a:extLst>
            </p:cNvPr>
            <p:cNvSpPr txBox="1"/>
            <p:nvPr/>
          </p:nvSpPr>
          <p:spPr>
            <a:xfrm>
              <a:off x="1102094" y="4118949"/>
              <a:ext cx="1422415" cy="5698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Control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B8B87E2-A0F7-974E-BF2B-72932FA7D81D}"/>
                </a:ext>
              </a:extLst>
            </p:cNvPr>
            <p:cNvSpPr txBox="1"/>
            <p:nvPr/>
          </p:nvSpPr>
          <p:spPr>
            <a:xfrm>
              <a:off x="727834" y="4619435"/>
              <a:ext cx="1331622" cy="4562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Data (SPI)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B6CB8FD-FB8B-7448-ACC0-713750257A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17266" y="5412862"/>
              <a:ext cx="1359364" cy="1152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9727621-0DA5-624A-8624-CE6D24F6F721}"/>
                </a:ext>
              </a:extLst>
            </p:cNvPr>
            <p:cNvSpPr txBox="1"/>
            <p:nvPr/>
          </p:nvSpPr>
          <p:spPr>
            <a:xfrm>
              <a:off x="318544" y="5210324"/>
              <a:ext cx="1792799" cy="4562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Debug (UART)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585E9792-9305-6C43-A56F-D325499E49D9}"/>
              </a:ext>
            </a:extLst>
          </p:cNvPr>
          <p:cNvSpPr txBox="1"/>
          <p:nvPr/>
        </p:nvSpPr>
        <p:spPr>
          <a:xfrm>
            <a:off x="3392626" y="4224644"/>
            <a:ext cx="2803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Hardware Interface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79D3B46-8CA8-EB49-8D80-D99B73C1CDA1}"/>
              </a:ext>
            </a:extLst>
          </p:cNvPr>
          <p:cNvGrpSpPr/>
          <p:nvPr/>
        </p:nvGrpSpPr>
        <p:grpSpPr>
          <a:xfrm>
            <a:off x="899609" y="1814276"/>
            <a:ext cx="2116504" cy="1984026"/>
            <a:chOff x="854439" y="1774441"/>
            <a:chExt cx="2116504" cy="1984026"/>
          </a:xfrm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30AC21F4-3D6F-FD42-AD90-A6B483133802}"/>
                </a:ext>
              </a:extLst>
            </p:cNvPr>
            <p:cNvSpPr/>
            <p:nvPr/>
          </p:nvSpPr>
          <p:spPr>
            <a:xfrm>
              <a:off x="854439" y="1774441"/>
              <a:ext cx="2116504" cy="1984026"/>
            </a:xfrm>
            <a:prstGeom prst="roundRect">
              <a:avLst/>
            </a:prstGeom>
            <a:solidFill>
              <a:sysClr val="window" lastClr="FFFFFF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3048" tIns="31524" rIns="63048" bIns="3152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3262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A2D46B2-FCBE-9448-99A8-A5ABCD1640FD}"/>
                </a:ext>
              </a:extLst>
            </p:cNvPr>
            <p:cNvSpPr txBox="1"/>
            <p:nvPr/>
          </p:nvSpPr>
          <p:spPr>
            <a:xfrm>
              <a:off x="1237455" y="1800501"/>
              <a:ext cx="1402695" cy="646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23262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 Energy </a:t>
              </a:r>
              <a:b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Supervisor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72004F1-FF23-974C-B944-A925F4DD9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7678" y="2651607"/>
              <a:ext cx="780501" cy="808901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0C0341A-E6E4-E242-8BDC-35610CB56B05}"/>
                </a:ext>
              </a:extLst>
            </p:cNvPr>
            <p:cNvSpPr/>
            <p:nvPr/>
          </p:nvSpPr>
          <p:spPr>
            <a:xfrm>
              <a:off x="1812082" y="2651607"/>
              <a:ext cx="927249" cy="903589"/>
            </a:xfrm>
            <a:prstGeom prst="rect">
              <a:avLst/>
            </a:prstGeom>
            <a:solidFill>
              <a:sysClr val="window" lastClr="FFFFFF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80010" tIns="40005" rIns="80010" bIns="4000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3262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Energy API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4D3D055-1466-1243-BEA8-FA560E882334}"/>
              </a:ext>
            </a:extLst>
          </p:cNvPr>
          <p:cNvGrpSpPr/>
          <p:nvPr/>
        </p:nvGrpSpPr>
        <p:grpSpPr>
          <a:xfrm>
            <a:off x="6436723" y="1774441"/>
            <a:ext cx="1912797" cy="1980802"/>
            <a:chOff x="6233908" y="1244810"/>
            <a:chExt cx="1605814" cy="1980802"/>
          </a:xfrm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425DCD8E-B4D7-1249-B77A-053150F08A05}"/>
                </a:ext>
              </a:extLst>
            </p:cNvPr>
            <p:cNvSpPr/>
            <p:nvPr/>
          </p:nvSpPr>
          <p:spPr>
            <a:xfrm>
              <a:off x="6233908" y="1244810"/>
              <a:ext cx="1605814" cy="1980802"/>
            </a:xfrm>
            <a:prstGeom prst="roundRect">
              <a:avLst/>
            </a:prstGeom>
            <a:solidFill>
              <a:sysClr val="window" lastClr="FFFFFF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3048" tIns="31524" rIns="63048" bIns="3152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3262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90B9632-245B-2D4B-AF8F-CB475A7E312B}"/>
                </a:ext>
              </a:extLst>
            </p:cNvPr>
            <p:cNvSpPr/>
            <p:nvPr/>
          </p:nvSpPr>
          <p:spPr>
            <a:xfrm>
              <a:off x="6317477" y="2142077"/>
              <a:ext cx="868454" cy="791865"/>
            </a:xfrm>
            <a:prstGeom prst="rect">
              <a:avLst/>
            </a:prstGeom>
            <a:solidFill>
              <a:sysClr val="window" lastClr="FFFFFF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80010" tIns="40005" rIns="80010" bIns="4000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3262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Energy API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EC42D39-3831-D14F-B09C-1EDAEAB8B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18366" y="2120435"/>
              <a:ext cx="621356" cy="731209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C026098-0A88-BF43-BEB1-5185B70397DC}"/>
                </a:ext>
              </a:extLst>
            </p:cNvPr>
            <p:cNvSpPr txBox="1"/>
            <p:nvPr/>
          </p:nvSpPr>
          <p:spPr>
            <a:xfrm>
              <a:off x="6330584" y="1284645"/>
              <a:ext cx="1486129" cy="646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23262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Main </a:t>
              </a:r>
              <a:b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Application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A0ABA2D8-E418-F64E-A77F-B2BB9DB4E701}"/>
              </a:ext>
            </a:extLst>
          </p:cNvPr>
          <p:cNvSpPr txBox="1"/>
          <p:nvPr/>
        </p:nvSpPr>
        <p:spPr>
          <a:xfrm>
            <a:off x="4739026" y="1456756"/>
            <a:ext cx="553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3.3V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E509879-72EE-B14C-A135-11C4095100E0}"/>
              </a:ext>
            </a:extLst>
          </p:cNvPr>
          <p:cNvSpPr txBox="1"/>
          <p:nvPr/>
        </p:nvSpPr>
        <p:spPr>
          <a:xfrm>
            <a:off x="4705618" y="1754561"/>
            <a:ext cx="553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1.8V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DE1E714-1B63-3940-80BA-42FFE28B81D6}"/>
              </a:ext>
            </a:extLst>
          </p:cNvPr>
          <p:cNvSpPr/>
          <p:nvPr/>
        </p:nvSpPr>
        <p:spPr>
          <a:xfrm>
            <a:off x="3685064" y="2917452"/>
            <a:ext cx="2511535" cy="71719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69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34158-AE3C-4E47-B490-07BE79D3AD7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sp>
        <p:nvSpPr>
          <p:cNvPr id="21" name="Google Shape;88;p12">
            <a:extLst>
              <a:ext uri="{FF2B5EF4-FFF2-40B4-BE49-F238E27FC236}">
                <a16:creationId xmlns:a16="http://schemas.microsoft.com/office/drawing/2014/main" id="{9D3897A8-0D3B-2F40-9D80-DE8685DBE8FB}"/>
              </a:ext>
            </a:extLst>
          </p:cNvPr>
          <p:cNvSpPr txBox="1">
            <a:spLocks/>
          </p:cNvSpPr>
          <p:nvPr/>
        </p:nvSpPr>
        <p:spPr>
          <a:xfrm>
            <a:off x="219380" y="15672"/>
            <a:ext cx="8850669" cy="728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2800" b="1" dirty="0">
                <a:solidFill>
                  <a:schemeClr val="tx2">
                    <a:lumMod val="25000"/>
                  </a:schemeClr>
                </a:solidFill>
              </a:rPr>
              <a:t>Reinforcement learning-based energy optimization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F7C27E5-2EDF-844A-B86A-3AC58B6A363C}"/>
              </a:ext>
            </a:extLst>
          </p:cNvPr>
          <p:cNvGrpSpPr/>
          <p:nvPr/>
        </p:nvGrpSpPr>
        <p:grpSpPr>
          <a:xfrm>
            <a:off x="321801" y="1193949"/>
            <a:ext cx="8167535" cy="3502984"/>
            <a:chOff x="344845" y="1024047"/>
            <a:chExt cx="8167535" cy="350298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4C4CDFF-363A-6A4F-B15B-7366BCA23044}"/>
                </a:ext>
              </a:extLst>
            </p:cNvPr>
            <p:cNvGrpSpPr/>
            <p:nvPr/>
          </p:nvGrpSpPr>
          <p:grpSpPr>
            <a:xfrm>
              <a:off x="344845" y="1024047"/>
              <a:ext cx="7839785" cy="3502984"/>
              <a:chOff x="131009" y="926604"/>
              <a:chExt cx="8305629" cy="3608787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274F2D1-D81F-1D4E-8CA9-8A207D80BEE7}"/>
                  </a:ext>
                </a:extLst>
              </p:cNvPr>
              <p:cNvSpPr txBox="1"/>
              <p:nvPr/>
            </p:nvSpPr>
            <p:spPr>
              <a:xfrm>
                <a:off x="3108223" y="3427395"/>
                <a:ext cx="1492955" cy="754382"/>
              </a:xfrm>
              <a:prstGeom prst="rect">
                <a:avLst/>
              </a:prstGeom>
              <a:noFill/>
              <a:ln w="222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600" kern="1200" dirty="0">
                    <a:solidFill>
                      <a:prstClr val="black"/>
                    </a:solidFill>
                    <a:latin typeface="+mj-lt"/>
                    <a:ea typeface="+mn-ea"/>
                    <a:cs typeface="Times New Roman" panose="02020603050405020304" pitchFamily="18" charset="0"/>
                  </a:rPr>
                  <a:t>Power supply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E9E72D4-7E4F-0C4E-B245-5279787AF6FE}"/>
                  </a:ext>
                </a:extLst>
              </p:cNvPr>
              <p:cNvSpPr txBox="1"/>
              <p:nvPr/>
            </p:nvSpPr>
            <p:spPr>
              <a:xfrm>
                <a:off x="2899272" y="4166059"/>
                <a:ext cx="2267697" cy="369332"/>
              </a:xfrm>
              <a:prstGeom prst="rect">
                <a:avLst/>
              </a:prstGeom>
              <a:noFill/>
              <a:ln w="22225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Environment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BBF8137-02C5-2A45-AE09-FB0663F07A88}"/>
                  </a:ext>
                </a:extLst>
              </p:cNvPr>
              <p:cNvSpPr txBox="1"/>
              <p:nvPr/>
            </p:nvSpPr>
            <p:spPr>
              <a:xfrm>
                <a:off x="5315504" y="3350451"/>
                <a:ext cx="875931" cy="754382"/>
              </a:xfrm>
              <a:prstGeom prst="rect">
                <a:avLst/>
              </a:prstGeom>
              <a:noFill/>
              <a:ln w="222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600" kern="1200" dirty="0">
                    <a:solidFill>
                      <a:prstClr val="black"/>
                    </a:solidFill>
                    <a:latin typeface="+mj-lt"/>
                    <a:ea typeface="+mn-ea"/>
                    <a:cs typeface="Times New Roman" panose="02020603050405020304" pitchFamily="18" charset="0"/>
                  </a:rPr>
                  <a:t>Sensor 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8835643-42E4-8044-B398-2FE0F53C54D4}"/>
                  </a:ext>
                </a:extLst>
              </p:cNvPr>
              <p:cNvSpPr txBox="1"/>
              <p:nvPr/>
            </p:nvSpPr>
            <p:spPr>
              <a:xfrm>
                <a:off x="3911291" y="2070671"/>
                <a:ext cx="1260830" cy="369332"/>
              </a:xfrm>
              <a:prstGeom prst="rect">
                <a:avLst/>
              </a:prstGeom>
              <a:noFill/>
              <a:ln w="222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Reward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B781BBF-A13D-054B-B439-3BB3078C8094}"/>
                  </a:ext>
                </a:extLst>
              </p:cNvPr>
              <p:cNvSpPr txBox="1"/>
              <p:nvPr/>
            </p:nvSpPr>
            <p:spPr>
              <a:xfrm>
                <a:off x="131009" y="2748012"/>
                <a:ext cx="1746154" cy="12048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85750" marR="0" lvl="0" indent="-28575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Stored energy</a:t>
                </a:r>
              </a:p>
              <a:p>
                <a:pPr marL="285750" marR="0" lvl="0" indent="-28575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kern="1200" dirty="0" err="1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rPr>
                  <a:t>Avg</a:t>
                </a:r>
                <a:r>
                  <a:rPr lang="en-US" kern="1200" dirty="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rPr>
                  <a:t> Incoming</a:t>
                </a: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energy</a:t>
                </a:r>
              </a:p>
              <a:p>
                <a:pPr marL="285750" marR="0" lvl="0" indent="-28575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kern="1200" dirty="0" err="1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rPr>
                  <a:t>Avg</a:t>
                </a:r>
                <a:r>
                  <a:rPr lang="en-US" kern="1200" dirty="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rPr>
                  <a:t> load energy consumption</a:t>
                </a:r>
                <a:endPara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FFA3544-03E5-3F4A-96B5-A9B1B4895441}"/>
                  </a:ext>
                </a:extLst>
              </p:cNvPr>
              <p:cNvSpPr/>
              <p:nvPr/>
            </p:nvSpPr>
            <p:spPr>
              <a:xfrm>
                <a:off x="2792186" y="3004317"/>
                <a:ext cx="3837214" cy="153107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4443BFB-F9C8-704C-829E-16919FBC676B}"/>
                  </a:ext>
                </a:extLst>
              </p:cNvPr>
              <p:cNvSpPr/>
              <p:nvPr/>
            </p:nvSpPr>
            <p:spPr>
              <a:xfrm>
                <a:off x="3233056" y="926604"/>
                <a:ext cx="2612570" cy="61241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5C2D0E3-3600-0C40-AC79-EED18747835B}"/>
                  </a:ext>
                </a:extLst>
              </p:cNvPr>
              <p:cNvSpPr txBox="1"/>
              <p:nvPr/>
            </p:nvSpPr>
            <p:spPr>
              <a:xfrm>
                <a:off x="4009667" y="999044"/>
                <a:ext cx="1120820" cy="3352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/>
                  <a:t>RL agent</a:t>
                </a:r>
              </a:p>
            </p:txBody>
          </p:sp>
          <p:cxnSp>
            <p:nvCxnSpPr>
              <p:cNvPr id="13" name="Elbow Connector 12">
                <a:extLst>
                  <a:ext uri="{FF2B5EF4-FFF2-40B4-BE49-F238E27FC236}">
                    <a16:creationId xmlns:a16="http://schemas.microsoft.com/office/drawing/2014/main" id="{DBF7281E-AB9D-B74C-A5E1-AB0E52F3C615}"/>
                  </a:ext>
                </a:extLst>
              </p:cNvPr>
              <p:cNvCxnSpPr>
                <a:cxnSpLocks/>
                <a:stCxn id="11" idx="3"/>
                <a:endCxn id="7" idx="3"/>
              </p:cNvCxnSpPr>
              <p:nvPr/>
            </p:nvCxnSpPr>
            <p:spPr>
              <a:xfrm>
                <a:off x="5845626" y="1232810"/>
                <a:ext cx="345809" cy="2494833"/>
              </a:xfrm>
              <a:prstGeom prst="bentConnector3">
                <a:avLst>
                  <a:gd name="adj1" fmla="val 430529"/>
                </a:avLst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Elbow Connector 13">
                <a:extLst>
                  <a:ext uri="{FF2B5EF4-FFF2-40B4-BE49-F238E27FC236}">
                    <a16:creationId xmlns:a16="http://schemas.microsoft.com/office/drawing/2014/main" id="{6625FC2C-9C9F-7142-ACD8-ED26FD3F7794}"/>
                  </a:ext>
                </a:extLst>
              </p:cNvPr>
              <p:cNvCxnSpPr>
                <a:cxnSpLocks/>
                <a:stCxn id="4" idx="1"/>
                <a:endCxn id="11" idx="1"/>
              </p:cNvCxnSpPr>
              <p:nvPr/>
            </p:nvCxnSpPr>
            <p:spPr>
              <a:xfrm rot="10800000" flipH="1">
                <a:off x="3108222" y="1232810"/>
                <a:ext cx="124833" cy="2571777"/>
              </a:xfrm>
              <a:prstGeom prst="bentConnector3">
                <a:avLst>
                  <a:gd name="adj1" fmla="val -850221"/>
                </a:avLst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Elbow Connector 14">
                <a:extLst>
                  <a:ext uri="{FF2B5EF4-FFF2-40B4-BE49-F238E27FC236}">
                    <a16:creationId xmlns:a16="http://schemas.microsoft.com/office/drawing/2014/main" id="{F1D191D9-0E29-284C-A325-0F26EE711C7E}"/>
                  </a:ext>
                </a:extLst>
              </p:cNvPr>
              <p:cNvCxnSpPr>
                <a:stCxn id="4" idx="0"/>
                <a:endCxn id="8" idx="2"/>
              </p:cNvCxnSpPr>
              <p:nvPr/>
            </p:nvCxnSpPr>
            <p:spPr>
              <a:xfrm rot="5400000" flipH="1" flipV="1">
                <a:off x="3704507" y="2590197"/>
                <a:ext cx="987393" cy="687005"/>
              </a:xfrm>
              <a:prstGeom prst="bentConnector3">
                <a:avLst>
                  <a:gd name="adj1" fmla="val 50000"/>
                </a:avLst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Elbow Connector 15">
                <a:extLst>
                  <a:ext uri="{FF2B5EF4-FFF2-40B4-BE49-F238E27FC236}">
                    <a16:creationId xmlns:a16="http://schemas.microsoft.com/office/drawing/2014/main" id="{EAD1A1EA-FAE1-F14D-A5E8-9DBAEBA18047}"/>
                  </a:ext>
                </a:extLst>
              </p:cNvPr>
              <p:cNvCxnSpPr>
                <a:cxnSpLocks/>
                <a:stCxn id="7" idx="0"/>
              </p:cNvCxnSpPr>
              <p:nvPr/>
            </p:nvCxnSpPr>
            <p:spPr>
              <a:xfrm rot="16200000" flipV="1">
                <a:off x="4877029" y="2474010"/>
                <a:ext cx="541118" cy="1211764"/>
              </a:xfrm>
              <a:prstGeom prst="bentConnector2">
                <a:avLst/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1A39B9C-F613-0A49-8846-E017D18D9071}"/>
                  </a:ext>
                </a:extLst>
              </p:cNvPr>
              <p:cNvSpPr txBox="1"/>
              <p:nvPr/>
            </p:nvSpPr>
            <p:spPr>
              <a:xfrm>
                <a:off x="543899" y="2246044"/>
                <a:ext cx="838691" cy="33528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800" dirty="0"/>
                  <a:t>States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07369D4-03C4-0741-BAA0-2042D353A3DD}"/>
                  </a:ext>
                </a:extLst>
              </p:cNvPr>
              <p:cNvSpPr txBox="1"/>
              <p:nvPr/>
            </p:nvSpPr>
            <p:spPr>
              <a:xfrm>
                <a:off x="7495355" y="1621121"/>
                <a:ext cx="941283" cy="33528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800" dirty="0"/>
                  <a:t>Actions</a:t>
                </a:r>
              </a:p>
            </p:txBody>
          </p: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2B262984-0D40-8B47-99C1-25351A8C013F}"/>
                  </a:ext>
                </a:extLst>
              </p:cNvPr>
              <p:cNvCxnSpPr>
                <a:cxnSpLocks/>
                <a:stCxn id="8" idx="0"/>
                <a:endCxn id="11" idx="2"/>
              </p:cNvCxnSpPr>
              <p:nvPr/>
            </p:nvCxnSpPr>
            <p:spPr>
              <a:xfrm flipH="1" flipV="1">
                <a:off x="4539341" y="1539015"/>
                <a:ext cx="2365" cy="531656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9503C62-3303-AD46-A139-619D175B651E}"/>
                </a:ext>
              </a:extLst>
            </p:cNvPr>
            <p:cNvSpPr txBox="1"/>
            <p:nvPr/>
          </p:nvSpPr>
          <p:spPr>
            <a:xfrm>
              <a:off x="5238554" y="1666797"/>
              <a:ext cx="19475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(+)</a:t>
              </a:r>
              <a:r>
                <a:rPr lang="en-US" sz="1200" dirty="0" err="1"/>
                <a:t>ve</a:t>
              </a:r>
              <a:r>
                <a:rPr lang="en-US" sz="1200" dirty="0"/>
                <a:t>  ∝ stored energy and sampling frequency</a:t>
              </a:r>
            </a:p>
            <a:p>
              <a:r>
                <a:rPr lang="en-US" sz="1200" dirty="0"/>
                <a:t>(-)</a:t>
              </a:r>
              <a:r>
                <a:rPr lang="en-US" sz="1200" dirty="0" err="1"/>
                <a:t>ve</a:t>
              </a:r>
              <a:r>
                <a:rPr lang="en-US" sz="1200" dirty="0"/>
                <a:t> if capacitor depleted critically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48B4C1A-6EB9-F440-AE47-C811E291E6E1}"/>
                </a:ext>
              </a:extLst>
            </p:cNvPr>
            <p:cNvSpPr txBox="1"/>
            <p:nvPr/>
          </p:nvSpPr>
          <p:spPr>
            <a:xfrm>
              <a:off x="7296141" y="2112914"/>
              <a:ext cx="121623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Beaconing rate of the sensor [1,2,3,4,5] 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482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26C1AC-1321-464B-81CD-89400FF582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sp>
        <p:nvSpPr>
          <p:cNvPr id="6" name="Google Shape;88;p12">
            <a:extLst>
              <a:ext uri="{FF2B5EF4-FFF2-40B4-BE49-F238E27FC236}">
                <a16:creationId xmlns:a16="http://schemas.microsoft.com/office/drawing/2014/main" id="{F6BCF41B-E542-0341-8584-48482FC2EDBE}"/>
              </a:ext>
            </a:extLst>
          </p:cNvPr>
          <p:cNvSpPr txBox="1">
            <a:spLocks/>
          </p:cNvSpPr>
          <p:nvPr/>
        </p:nvSpPr>
        <p:spPr>
          <a:xfrm>
            <a:off x="254989" y="20763"/>
            <a:ext cx="8576319" cy="728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2800" b="1" i="1" dirty="0">
                <a:solidFill>
                  <a:schemeClr val="tx2">
                    <a:lumMod val="25000"/>
                  </a:schemeClr>
                </a:solidFill>
              </a:rPr>
              <a:t>Altair</a:t>
            </a:r>
            <a:r>
              <a:rPr lang="en-US" sz="2800" b="1" dirty="0">
                <a:solidFill>
                  <a:schemeClr val="tx2">
                    <a:lumMod val="25000"/>
                  </a:schemeClr>
                </a:solidFill>
              </a:rPr>
              <a:t> Platform Implementation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EED223-FD69-5643-B0C4-297D9953E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8992" y="1098653"/>
            <a:ext cx="3152486" cy="26477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18F575-C890-C24D-A1F2-0604BB9051DC}"/>
              </a:ext>
            </a:extLst>
          </p:cNvPr>
          <p:cNvSpPr txBox="1"/>
          <p:nvPr/>
        </p:nvSpPr>
        <p:spPr>
          <a:xfrm>
            <a:off x="438698" y="3846724"/>
            <a:ext cx="89866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>
                    <a:lumMod val="25000"/>
                  </a:schemeClr>
                </a:solidFill>
              </a:rPr>
              <a:t>The platform allows integration of different external sensors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63F2D2F-3219-D84E-9835-FCD015F61CA3}"/>
              </a:ext>
            </a:extLst>
          </p:cNvPr>
          <p:cNvGrpSpPr/>
          <p:nvPr/>
        </p:nvGrpSpPr>
        <p:grpSpPr>
          <a:xfrm>
            <a:off x="438698" y="835599"/>
            <a:ext cx="4028067" cy="3159077"/>
            <a:chOff x="386608" y="985791"/>
            <a:chExt cx="4028067" cy="315907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BA23062-A11A-EB47-8824-07C2DAF4A4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6491" r="11368"/>
            <a:stretch/>
          </p:blipFill>
          <p:spPr>
            <a:xfrm>
              <a:off x="1012874" y="985791"/>
              <a:ext cx="3038621" cy="3159077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47E4CCA-E5B5-5441-AB69-1D5D53AFA7C9}"/>
                </a:ext>
              </a:extLst>
            </p:cNvPr>
            <p:cNvSpPr/>
            <p:nvPr/>
          </p:nvSpPr>
          <p:spPr>
            <a:xfrm>
              <a:off x="1165879" y="2180492"/>
              <a:ext cx="2130560" cy="1702191"/>
            </a:xfrm>
            <a:prstGeom prst="rect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ECC567D-BE8B-FC4A-8876-D2D74AC45AB0}"/>
                </a:ext>
              </a:extLst>
            </p:cNvPr>
            <p:cNvSpPr/>
            <p:nvPr/>
          </p:nvSpPr>
          <p:spPr>
            <a:xfrm>
              <a:off x="1428029" y="1346880"/>
              <a:ext cx="1744393" cy="945618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E335B5A-F976-084A-99A1-F69B734CFE40}"/>
                </a:ext>
              </a:extLst>
            </p:cNvPr>
            <p:cNvSpPr/>
            <p:nvPr/>
          </p:nvSpPr>
          <p:spPr>
            <a:xfrm>
              <a:off x="1881286" y="2376748"/>
              <a:ext cx="1156663" cy="43369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8F7B05E-A321-DD41-8F29-CC4ABCC71C43}"/>
                </a:ext>
              </a:extLst>
            </p:cNvPr>
            <p:cNvSpPr txBox="1"/>
            <p:nvPr/>
          </p:nvSpPr>
          <p:spPr>
            <a:xfrm>
              <a:off x="386608" y="1496523"/>
              <a:ext cx="10180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accent2">
                      <a:lumMod val="75000"/>
                    </a:schemeClr>
                  </a:solidFill>
                </a:rPr>
                <a:t>App Module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A796C34-2215-FC43-AE1B-69A5E6A77BE3}"/>
                </a:ext>
              </a:extLst>
            </p:cNvPr>
            <p:cNvSpPr txBox="1"/>
            <p:nvPr/>
          </p:nvSpPr>
          <p:spPr>
            <a:xfrm>
              <a:off x="1710824" y="2779682"/>
              <a:ext cx="1040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Interface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870F0BB-58E3-E04F-9C65-4B56A715A4BB}"/>
                </a:ext>
              </a:extLst>
            </p:cNvPr>
            <p:cNvSpPr txBox="1"/>
            <p:nvPr/>
          </p:nvSpPr>
          <p:spPr>
            <a:xfrm>
              <a:off x="3296439" y="2640063"/>
              <a:ext cx="11182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7030A0"/>
                  </a:solidFill>
                </a:rPr>
                <a:t>Power supply </a:t>
              </a:r>
              <a:br>
                <a:rPr lang="en-US" sz="1600" b="1" dirty="0">
                  <a:solidFill>
                    <a:srgbClr val="7030A0"/>
                  </a:solidFill>
                </a:rPr>
              </a:br>
              <a:r>
                <a:rPr lang="en-US" sz="1600" b="1" dirty="0">
                  <a:solidFill>
                    <a:srgbClr val="7030A0"/>
                  </a:solidFill>
                </a:rPr>
                <a:t>Module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077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7EFBD8-4EB4-3745-95DA-F24581FBB7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sp>
        <p:nvSpPr>
          <p:cNvPr id="6" name="Google Shape;88;p12">
            <a:extLst>
              <a:ext uri="{FF2B5EF4-FFF2-40B4-BE49-F238E27FC236}">
                <a16:creationId xmlns:a16="http://schemas.microsoft.com/office/drawing/2014/main" id="{AA6DB7CA-6FA8-4343-843A-6BB439F9A25E}"/>
              </a:ext>
            </a:extLst>
          </p:cNvPr>
          <p:cNvSpPr txBox="1">
            <a:spLocks/>
          </p:cNvSpPr>
          <p:nvPr/>
        </p:nvSpPr>
        <p:spPr>
          <a:xfrm>
            <a:off x="178606" y="0"/>
            <a:ext cx="8576319" cy="728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</a:rPr>
              <a:t>We integrate six IoT devices with Altair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4E00A9-0C78-DF46-AC69-E888A334B5A9}"/>
              </a:ext>
            </a:extLst>
          </p:cNvPr>
          <p:cNvSpPr txBox="1"/>
          <p:nvPr/>
        </p:nvSpPr>
        <p:spPr>
          <a:xfrm>
            <a:off x="1183944" y="3494040"/>
            <a:ext cx="721158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Six devices with varying levels of hardware and software flexibility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Demonstrate the </a:t>
            </a:r>
            <a:r>
              <a:rPr lang="en-US" sz="1800" dirty="0">
                <a:solidFill>
                  <a:srgbClr val="00B050"/>
                </a:solidFill>
              </a:rPr>
              <a:t>generality and re-usability </a:t>
            </a:r>
            <a:r>
              <a:rPr lang="en-US" sz="1800" dirty="0"/>
              <a:t>of the platform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Implement three </a:t>
            </a:r>
            <a:r>
              <a:rPr lang="en-US" sz="1800" dirty="0">
                <a:solidFill>
                  <a:srgbClr val="00B050"/>
                </a:solidFill>
              </a:rPr>
              <a:t>different energy optimization</a:t>
            </a:r>
            <a:r>
              <a:rPr lang="en-US" sz="1800" dirty="0"/>
              <a:t> technique</a:t>
            </a:r>
          </a:p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8A3D5E4-0947-2B41-A0F2-93E252086CDF}"/>
              </a:ext>
            </a:extLst>
          </p:cNvPr>
          <p:cNvGrpSpPr/>
          <p:nvPr/>
        </p:nvGrpSpPr>
        <p:grpSpPr>
          <a:xfrm>
            <a:off x="452956" y="1169358"/>
            <a:ext cx="8301969" cy="2221033"/>
            <a:chOff x="785611" y="2475900"/>
            <a:chExt cx="7681525" cy="2221033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B5837017-FEF2-384D-A814-39DB4832D6EE}"/>
                </a:ext>
              </a:extLst>
            </p:cNvPr>
            <p:cNvGrpSpPr/>
            <p:nvPr/>
          </p:nvGrpSpPr>
          <p:grpSpPr>
            <a:xfrm>
              <a:off x="1051373" y="2524289"/>
              <a:ext cx="7041905" cy="1649010"/>
              <a:chOff x="593124" y="1435675"/>
              <a:chExt cx="11368217" cy="2801354"/>
            </a:xfrm>
          </p:grpSpPr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C6E851D8-78EB-5949-A6A1-3EDE04450151}"/>
                  </a:ext>
                </a:extLst>
              </p:cNvPr>
              <p:cNvGrpSpPr/>
              <p:nvPr/>
            </p:nvGrpSpPr>
            <p:grpSpPr>
              <a:xfrm>
                <a:off x="593124" y="1435675"/>
                <a:ext cx="11368217" cy="2801354"/>
                <a:chOff x="593124" y="978475"/>
                <a:chExt cx="11368217" cy="2801354"/>
              </a:xfrm>
            </p:grpSpPr>
            <p:grpSp>
              <p:nvGrpSpPr>
                <p:cNvPr id="71" name="Group 70">
                  <a:extLst>
                    <a:ext uri="{FF2B5EF4-FFF2-40B4-BE49-F238E27FC236}">
                      <a16:creationId xmlns:a16="http://schemas.microsoft.com/office/drawing/2014/main" id="{A7EB9E60-8181-5B4E-B9FA-87C36891739D}"/>
                    </a:ext>
                  </a:extLst>
                </p:cNvPr>
                <p:cNvGrpSpPr/>
                <p:nvPr/>
              </p:nvGrpSpPr>
              <p:grpSpPr>
                <a:xfrm>
                  <a:off x="593124" y="1491127"/>
                  <a:ext cx="11368217" cy="2288702"/>
                  <a:chOff x="444843" y="1145138"/>
                  <a:chExt cx="11411099" cy="2288702"/>
                </a:xfrm>
              </p:grpSpPr>
              <p:cxnSp>
                <p:nvCxnSpPr>
                  <p:cNvPr id="87" name="Straight Arrow Connector 86">
                    <a:extLst>
                      <a:ext uri="{FF2B5EF4-FFF2-40B4-BE49-F238E27FC236}">
                        <a16:creationId xmlns:a16="http://schemas.microsoft.com/office/drawing/2014/main" id="{083C68AF-7E16-A94B-AB11-737E5E105BB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44843" y="3408677"/>
                    <a:ext cx="11411099" cy="25163"/>
                  </a:xfrm>
                  <a:prstGeom prst="straightConnector1">
                    <a:avLst/>
                  </a:prstGeom>
                  <a:ln w="34925"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79" name="Picture 78">
                    <a:extLst>
                      <a:ext uri="{FF2B5EF4-FFF2-40B4-BE49-F238E27FC236}">
                        <a16:creationId xmlns:a16="http://schemas.microsoft.com/office/drawing/2014/main" id="{1B025E6F-6440-F94E-9558-A0FA63B0FAA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10025874" y="1606493"/>
                    <a:ext cx="1357531" cy="1394221"/>
                  </a:xfrm>
                  <a:prstGeom prst="rect">
                    <a:avLst/>
                  </a:prstGeom>
                </p:spPr>
              </p:pic>
              <p:pic>
                <p:nvPicPr>
                  <p:cNvPr id="80" name="Picture 79">
                    <a:extLst>
                      <a:ext uri="{FF2B5EF4-FFF2-40B4-BE49-F238E27FC236}">
                        <a16:creationId xmlns:a16="http://schemas.microsoft.com/office/drawing/2014/main" id="{8813DBD4-A794-7849-A467-D66C63A5232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18442" t="-1957" r="21653" b="1"/>
                  <a:stretch/>
                </p:blipFill>
                <p:spPr>
                  <a:xfrm>
                    <a:off x="7581000" y="1348103"/>
                    <a:ext cx="1547109" cy="1755414"/>
                  </a:xfrm>
                  <a:prstGeom prst="rect">
                    <a:avLst/>
                  </a:prstGeom>
                </p:spPr>
              </p:pic>
              <p:pic>
                <p:nvPicPr>
                  <p:cNvPr id="81" name="Picture 80">
                    <a:extLst>
                      <a:ext uri="{FF2B5EF4-FFF2-40B4-BE49-F238E27FC236}">
                        <a16:creationId xmlns:a16="http://schemas.microsoft.com/office/drawing/2014/main" id="{4CBABB5D-0064-7345-B3B4-90A70A59914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4791986" y="1348103"/>
                    <a:ext cx="947757" cy="1453498"/>
                  </a:xfrm>
                  <a:prstGeom prst="rect">
                    <a:avLst/>
                  </a:prstGeom>
                </p:spPr>
              </p:pic>
              <p:pic>
                <p:nvPicPr>
                  <p:cNvPr id="85" name="Picture 84">
                    <a:extLst>
                      <a:ext uri="{FF2B5EF4-FFF2-40B4-BE49-F238E27FC236}">
                        <a16:creationId xmlns:a16="http://schemas.microsoft.com/office/drawing/2014/main" id="{5A302E8A-1A44-5A4C-A526-DA45EC63BB5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 rot="16200000">
                    <a:off x="5861435" y="1522138"/>
                    <a:ext cx="1739781" cy="985781"/>
                  </a:xfrm>
                  <a:prstGeom prst="rect">
                    <a:avLst/>
                  </a:prstGeom>
                </p:spPr>
              </p:pic>
              <p:pic>
                <p:nvPicPr>
                  <p:cNvPr id="86" name="Picture 85">
                    <a:extLst>
                      <a:ext uri="{FF2B5EF4-FFF2-40B4-BE49-F238E27FC236}">
                        <a16:creationId xmlns:a16="http://schemas.microsoft.com/office/drawing/2014/main" id="{8B373FC6-1F76-004B-81A8-5231698AA68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2784591" y="1317947"/>
                    <a:ext cx="1770988" cy="1714944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2E3455FE-1D84-7D47-BCA7-76D9132D5800}"/>
                    </a:ext>
                  </a:extLst>
                </p:cNvPr>
                <p:cNvSpPr txBox="1"/>
                <p:nvPr/>
              </p:nvSpPr>
              <p:spPr>
                <a:xfrm>
                  <a:off x="864338" y="1061094"/>
                  <a:ext cx="693075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Pascal</a:t>
                  </a:r>
                </a:p>
              </p:txBody>
            </p:sp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BDDA1964-F122-7A49-ABE1-54C0238BFD3D}"/>
                    </a:ext>
                  </a:extLst>
                </p:cNvPr>
                <p:cNvSpPr txBox="1"/>
                <p:nvPr/>
              </p:nvSpPr>
              <p:spPr>
                <a:xfrm>
                  <a:off x="3030551" y="978475"/>
                  <a:ext cx="678007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BLEES</a:t>
                  </a:r>
                </a:p>
              </p:txBody>
            </p:sp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15AB52F3-1A14-A64D-AA6B-3F4E55E160A8}"/>
                    </a:ext>
                  </a:extLst>
                </p:cNvPr>
                <p:cNvSpPr txBox="1"/>
                <p:nvPr/>
              </p:nvSpPr>
              <p:spPr>
                <a:xfrm>
                  <a:off x="6271712" y="1026720"/>
                  <a:ext cx="735073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Herald</a:t>
                  </a:r>
                </a:p>
              </p:txBody>
            </p: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6FE87C33-2B1B-034A-9F15-D9B273C89E63}"/>
                    </a:ext>
                  </a:extLst>
                </p:cNvPr>
                <p:cNvSpPr txBox="1"/>
                <p:nvPr/>
              </p:nvSpPr>
              <p:spPr>
                <a:xfrm>
                  <a:off x="7743682" y="1042520"/>
                  <a:ext cx="99739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Thingy:52</a:t>
                  </a:r>
                </a:p>
              </p:txBody>
            </p:sp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E707A442-DA27-624C-A5CF-3DDBFB7E0676}"/>
                    </a:ext>
                  </a:extLst>
                </p:cNvPr>
                <p:cNvSpPr txBox="1"/>
                <p:nvPr/>
              </p:nvSpPr>
              <p:spPr>
                <a:xfrm>
                  <a:off x="9918444" y="1038800"/>
                  <a:ext cx="1066318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err="1"/>
                    <a:t>SensorBug</a:t>
                  </a:r>
                  <a:endParaRPr lang="en-US" sz="1600" dirty="0"/>
                </a:p>
              </p:txBody>
            </p: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E25ACD5A-409F-CB40-87A2-37181913E70E}"/>
                    </a:ext>
                  </a:extLst>
                </p:cNvPr>
                <p:cNvSpPr txBox="1"/>
                <p:nvPr/>
              </p:nvSpPr>
              <p:spPr>
                <a:xfrm>
                  <a:off x="4685264" y="1038800"/>
                  <a:ext cx="692818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LPCSB</a:t>
                  </a:r>
                </a:p>
              </p:txBody>
            </p:sp>
          </p:grpSp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21893238-3EB3-B14E-86E8-A6BE288B4B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46745" y="2733197"/>
                <a:ext cx="2034065" cy="1019081"/>
              </a:xfrm>
              <a:prstGeom prst="rect">
                <a:avLst/>
              </a:prstGeom>
            </p:spPr>
          </p:pic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D886237-81E7-2049-A8FD-2BD1FBC8B3DF}"/>
                </a:ext>
              </a:extLst>
            </p:cNvPr>
            <p:cNvSpPr txBox="1"/>
            <p:nvPr/>
          </p:nvSpPr>
          <p:spPr>
            <a:xfrm>
              <a:off x="3056384" y="4296823"/>
              <a:ext cx="25250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70C0"/>
                  </a:solidFill>
                </a:rPr>
                <a:t>Decreasing flexibility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DEBF44AC-DF13-4E46-8FF3-CA534278C24E}"/>
                </a:ext>
              </a:extLst>
            </p:cNvPr>
            <p:cNvCxnSpPr>
              <a:cxnSpLocks/>
            </p:cNvCxnSpPr>
            <p:nvPr/>
          </p:nvCxnSpPr>
          <p:spPr>
            <a:xfrm>
              <a:off x="5789610" y="4518581"/>
              <a:ext cx="1526036" cy="0"/>
            </a:xfrm>
            <a:prstGeom prst="straightConnector1">
              <a:avLst/>
            </a:prstGeom>
            <a:ln w="254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1C3BF73-979A-FF48-B9FD-CF42D82539C5}"/>
                </a:ext>
              </a:extLst>
            </p:cNvPr>
            <p:cNvSpPr/>
            <p:nvPr/>
          </p:nvSpPr>
          <p:spPr>
            <a:xfrm>
              <a:off x="785611" y="2524289"/>
              <a:ext cx="1709644" cy="197258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A48136F-3B62-E74C-8E07-2EAF05C9F212}"/>
                </a:ext>
              </a:extLst>
            </p:cNvPr>
            <p:cNvSpPr/>
            <p:nvPr/>
          </p:nvSpPr>
          <p:spPr>
            <a:xfrm>
              <a:off x="6757492" y="2475900"/>
              <a:ext cx="1709644" cy="197258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A5B0C71-983D-A44F-B941-603FE4656438}"/>
              </a:ext>
            </a:extLst>
          </p:cNvPr>
          <p:cNvSpPr txBox="1"/>
          <p:nvPr/>
        </p:nvSpPr>
        <p:spPr>
          <a:xfrm>
            <a:off x="2444421" y="811924"/>
            <a:ext cx="752129" cy="307777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Battery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911FEF-A4AB-854C-B4C8-A38F93147715}"/>
              </a:ext>
            </a:extLst>
          </p:cNvPr>
          <p:cNvSpPr txBox="1"/>
          <p:nvPr/>
        </p:nvSpPr>
        <p:spPr>
          <a:xfrm>
            <a:off x="3597017" y="811923"/>
            <a:ext cx="554960" cy="307777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USB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A17F27-5D5C-CE41-9D7A-36215C476810}"/>
              </a:ext>
            </a:extLst>
          </p:cNvPr>
          <p:cNvSpPr txBox="1"/>
          <p:nvPr/>
        </p:nvSpPr>
        <p:spPr>
          <a:xfrm>
            <a:off x="4334017" y="724158"/>
            <a:ext cx="1165660" cy="523220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Intermittent solar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6AC54E8-6CEC-2046-A8E7-F057D7E946DA}"/>
              </a:ext>
            </a:extLst>
          </p:cNvPr>
          <p:cNvSpPr txBox="1"/>
          <p:nvPr/>
        </p:nvSpPr>
        <p:spPr>
          <a:xfrm>
            <a:off x="5702200" y="811923"/>
            <a:ext cx="752129" cy="307777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Battery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C98A489-208E-F54F-A692-65BCDC914C61}"/>
              </a:ext>
            </a:extLst>
          </p:cNvPr>
          <p:cNvSpPr txBox="1"/>
          <p:nvPr/>
        </p:nvSpPr>
        <p:spPr>
          <a:xfrm>
            <a:off x="7171528" y="794899"/>
            <a:ext cx="752129" cy="307777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Battery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D75BFFA-2D0E-4B47-B4FE-98395CFC8695}"/>
              </a:ext>
            </a:extLst>
          </p:cNvPr>
          <p:cNvSpPr txBox="1"/>
          <p:nvPr/>
        </p:nvSpPr>
        <p:spPr>
          <a:xfrm>
            <a:off x="1036907" y="772533"/>
            <a:ext cx="801823" cy="307777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Flexible</a:t>
            </a:r>
          </a:p>
        </p:txBody>
      </p:sp>
    </p:spTree>
    <p:extLst>
      <p:ext uri="{BB962C8B-B14F-4D97-AF65-F5344CB8AC3E}">
        <p14:creationId xmlns:p14="http://schemas.microsoft.com/office/powerpoint/2010/main" val="40356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BAE116-5E75-4041-B058-085D1E33648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sp>
        <p:nvSpPr>
          <p:cNvPr id="6" name="Google Shape;88;p12">
            <a:extLst>
              <a:ext uri="{FF2B5EF4-FFF2-40B4-BE49-F238E27FC236}">
                <a16:creationId xmlns:a16="http://schemas.microsoft.com/office/drawing/2014/main" id="{2FBF962E-C0B5-E644-BC80-613621D73F4C}"/>
              </a:ext>
            </a:extLst>
          </p:cNvPr>
          <p:cNvSpPr txBox="1">
            <a:spLocks/>
          </p:cNvSpPr>
          <p:nvPr/>
        </p:nvSpPr>
        <p:spPr>
          <a:xfrm>
            <a:off x="178606" y="57759"/>
            <a:ext cx="8576319" cy="728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2800" b="1" dirty="0">
                <a:solidFill>
                  <a:schemeClr val="tx2">
                    <a:lumMod val="25000"/>
                  </a:schemeClr>
                </a:solidFill>
              </a:rPr>
              <a:t>We compare the performance of different duty-cycling techniques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BC951C-0BE6-3E4A-8361-6E06F35B4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2906" y="5792814"/>
            <a:ext cx="2876024" cy="21403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146114-ECCB-6846-B9BA-2A6824A5C5D0}"/>
              </a:ext>
            </a:extLst>
          </p:cNvPr>
          <p:cNvSpPr txBox="1"/>
          <p:nvPr/>
        </p:nvSpPr>
        <p:spPr>
          <a:xfrm>
            <a:off x="1424866" y="997314"/>
            <a:ext cx="54880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Three energy-management technique: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Altair- Online reinforcement learning based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Altair-Max- Selects the maximum sampling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Altair-Min- Selects the minimum sampling rate 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77640E6-124D-0240-B648-0ED55AF0C953}"/>
              </a:ext>
            </a:extLst>
          </p:cNvPr>
          <p:cNvGrpSpPr/>
          <p:nvPr/>
        </p:nvGrpSpPr>
        <p:grpSpPr>
          <a:xfrm>
            <a:off x="431618" y="1937388"/>
            <a:ext cx="8597657" cy="2498029"/>
            <a:chOff x="442186" y="2365487"/>
            <a:chExt cx="8597657" cy="26380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DAE1635-C7D2-9E4B-8A20-40F38A15D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34090" y="2678885"/>
              <a:ext cx="2705753" cy="208775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AB1039-1880-9842-BB9B-5EFD8FA46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2186" y="2691739"/>
              <a:ext cx="2805879" cy="200519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C7ED248-DBE7-6C49-80A5-7108E553A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76720" y="2671687"/>
              <a:ext cx="2995036" cy="2140373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4BB6734-906E-AD4F-8BED-285C5EC4F62E}"/>
                </a:ext>
              </a:extLst>
            </p:cNvPr>
            <p:cNvSpPr txBox="1"/>
            <p:nvPr/>
          </p:nvSpPr>
          <p:spPr>
            <a:xfrm>
              <a:off x="1483487" y="4669249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Pascal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A0D869A-0390-0A46-ACEA-114BD485A676}"/>
                </a:ext>
              </a:extLst>
            </p:cNvPr>
            <p:cNvSpPr txBox="1"/>
            <p:nvPr/>
          </p:nvSpPr>
          <p:spPr>
            <a:xfrm>
              <a:off x="4691931" y="4695725"/>
              <a:ext cx="7649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BLEES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92FD64D-AA62-BA4F-9B84-61EEC71BDFBF}"/>
                </a:ext>
              </a:extLst>
            </p:cNvPr>
            <p:cNvSpPr txBox="1"/>
            <p:nvPr/>
          </p:nvSpPr>
          <p:spPr>
            <a:xfrm>
              <a:off x="7240149" y="4669248"/>
              <a:ext cx="9701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Thingy:52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4362BB6-37B8-B14A-86D8-D885B56C2B62}"/>
                </a:ext>
              </a:extLst>
            </p:cNvPr>
            <p:cNvSpPr txBox="1"/>
            <p:nvPr/>
          </p:nvSpPr>
          <p:spPr>
            <a:xfrm>
              <a:off x="4194146" y="2371108"/>
              <a:ext cx="1428596" cy="307777"/>
            </a:xfrm>
            <a:prstGeom prst="rect">
              <a:avLst/>
            </a:prstGeom>
            <a:noFill/>
            <a:ln>
              <a:solidFill>
                <a:schemeClr val="tx2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Default- Battery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8DD406D-A03F-AD4D-AC27-9A72290BC247}"/>
                </a:ext>
              </a:extLst>
            </p:cNvPr>
            <p:cNvSpPr txBox="1"/>
            <p:nvPr/>
          </p:nvSpPr>
          <p:spPr>
            <a:xfrm>
              <a:off x="7240149" y="2390740"/>
              <a:ext cx="1428596" cy="307777"/>
            </a:xfrm>
            <a:prstGeom prst="rect">
              <a:avLst/>
            </a:prstGeom>
            <a:noFill/>
            <a:ln>
              <a:solidFill>
                <a:schemeClr val="tx2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Default- Battery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15BAD7C-41E8-A643-B4F7-02DAC2EF9CA6}"/>
                </a:ext>
              </a:extLst>
            </p:cNvPr>
            <p:cNvSpPr txBox="1"/>
            <p:nvPr/>
          </p:nvSpPr>
          <p:spPr>
            <a:xfrm>
              <a:off x="1298011" y="2365487"/>
              <a:ext cx="1478290" cy="307777"/>
            </a:xfrm>
            <a:prstGeom prst="rect">
              <a:avLst/>
            </a:prstGeom>
            <a:noFill/>
            <a:ln>
              <a:solidFill>
                <a:schemeClr val="tx2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Default- Flexible</a:t>
              </a:r>
            </a:p>
          </p:txBody>
        </p:sp>
      </p:grpSp>
      <p:sp>
        <p:nvSpPr>
          <p:cNvPr id="20" name="Google Shape;88;p12">
            <a:extLst>
              <a:ext uri="{FF2B5EF4-FFF2-40B4-BE49-F238E27FC236}">
                <a16:creationId xmlns:a16="http://schemas.microsoft.com/office/drawing/2014/main" id="{31B63794-E776-1E4C-8907-6B891ACCE291}"/>
              </a:ext>
            </a:extLst>
          </p:cNvPr>
          <p:cNvSpPr txBox="1">
            <a:spLocks/>
          </p:cNvSpPr>
          <p:nvPr/>
        </p:nvSpPr>
        <p:spPr>
          <a:xfrm>
            <a:off x="452956" y="4339173"/>
            <a:ext cx="8576319" cy="728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2000" b="1" dirty="0">
                <a:solidFill>
                  <a:schemeClr val="tx2">
                    <a:lumMod val="25000"/>
                  </a:schemeClr>
                </a:solidFill>
              </a:rPr>
              <a:t>95</a:t>
            </a:r>
            <a:r>
              <a:rPr lang="en-US" sz="2000" b="1" baseline="30000" dirty="0">
                <a:solidFill>
                  <a:schemeClr val="tx2">
                    <a:lumMod val="25000"/>
                  </a:schemeClr>
                </a:solidFill>
              </a:rPr>
              <a:t>th</a:t>
            </a:r>
            <a:r>
              <a:rPr lang="en-US" sz="2000" b="1" dirty="0">
                <a:solidFill>
                  <a:schemeClr val="tx2">
                    <a:lumMod val="25000"/>
                  </a:schemeClr>
                </a:solidFill>
              </a:rPr>
              <a:t> percentile interval is within 10x of the continuously powered one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4C6B735-7732-DA4C-83BF-A7AC3D585565}"/>
              </a:ext>
            </a:extLst>
          </p:cNvPr>
          <p:cNvSpPr/>
          <p:nvPr/>
        </p:nvSpPr>
        <p:spPr>
          <a:xfrm>
            <a:off x="3796189" y="2360263"/>
            <a:ext cx="2203374" cy="24515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B7707B9-D18E-8845-9E56-787C5754451E}"/>
              </a:ext>
            </a:extLst>
          </p:cNvPr>
          <p:cNvSpPr/>
          <p:nvPr/>
        </p:nvSpPr>
        <p:spPr>
          <a:xfrm>
            <a:off x="4872616" y="3296992"/>
            <a:ext cx="999374" cy="14946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99B5FDB-75CC-C84B-B58E-D3B88D8890FF}"/>
              </a:ext>
            </a:extLst>
          </p:cNvPr>
          <p:cNvSpPr/>
          <p:nvPr/>
        </p:nvSpPr>
        <p:spPr>
          <a:xfrm>
            <a:off x="4872616" y="3590082"/>
            <a:ext cx="999374" cy="1008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09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BAE116-5E75-4041-B058-085D1E33648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sp>
        <p:nvSpPr>
          <p:cNvPr id="6" name="Google Shape;88;p12">
            <a:extLst>
              <a:ext uri="{FF2B5EF4-FFF2-40B4-BE49-F238E27FC236}">
                <a16:creationId xmlns:a16="http://schemas.microsoft.com/office/drawing/2014/main" id="{2FBF962E-C0B5-E644-BC80-613621D73F4C}"/>
              </a:ext>
            </a:extLst>
          </p:cNvPr>
          <p:cNvSpPr txBox="1">
            <a:spLocks/>
          </p:cNvSpPr>
          <p:nvPr/>
        </p:nvSpPr>
        <p:spPr>
          <a:xfrm>
            <a:off x="361800" y="269123"/>
            <a:ext cx="8576319" cy="728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2800" b="1" dirty="0">
                <a:solidFill>
                  <a:schemeClr val="tx2">
                    <a:lumMod val="25000"/>
                  </a:schemeClr>
                </a:solidFill>
              </a:rPr>
              <a:t>How does the supervisor perform  in terms of data generation and active time?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E20BEE-10F3-6643-B30C-76D9E279F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6765" y="1726257"/>
            <a:ext cx="4197004" cy="2417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D49820-B828-0247-B33F-14DE76E6E7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800" y="1726257"/>
            <a:ext cx="4104965" cy="2417297"/>
          </a:xfrm>
          <a:prstGeom prst="rect">
            <a:avLst/>
          </a:prstGeom>
        </p:spPr>
      </p:pic>
      <p:sp>
        <p:nvSpPr>
          <p:cNvPr id="8" name="Google Shape;88;p12">
            <a:extLst>
              <a:ext uri="{FF2B5EF4-FFF2-40B4-BE49-F238E27FC236}">
                <a16:creationId xmlns:a16="http://schemas.microsoft.com/office/drawing/2014/main" id="{0C9B1170-2134-3340-A4B7-39E1EDBD4983}"/>
              </a:ext>
            </a:extLst>
          </p:cNvPr>
          <p:cNvSpPr txBox="1">
            <a:spLocks/>
          </p:cNvSpPr>
          <p:nvPr/>
        </p:nvSpPr>
        <p:spPr>
          <a:xfrm>
            <a:off x="894027" y="3921223"/>
            <a:ext cx="8576319" cy="728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 lang="en-US" sz="2800" b="1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DBFE581-84A5-0442-BA01-F08981AAF8CF}"/>
              </a:ext>
            </a:extLst>
          </p:cNvPr>
          <p:cNvSpPr/>
          <p:nvPr/>
        </p:nvSpPr>
        <p:spPr>
          <a:xfrm>
            <a:off x="3709115" y="2343955"/>
            <a:ext cx="360609" cy="2962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18142-61BD-F343-8422-D0BC1F0F97FB}"/>
              </a:ext>
            </a:extLst>
          </p:cNvPr>
          <p:cNvSpPr txBox="1"/>
          <p:nvPr/>
        </p:nvSpPr>
        <p:spPr>
          <a:xfrm>
            <a:off x="3632528" y="1465127"/>
            <a:ext cx="3942105" cy="36933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800" dirty="0"/>
              <a:t>Up to 75% of the continuous sensing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96A7AAB-2733-B84E-B34E-E783D7521F56}"/>
              </a:ext>
            </a:extLst>
          </p:cNvPr>
          <p:cNvCxnSpPr/>
          <p:nvPr/>
        </p:nvCxnSpPr>
        <p:spPr>
          <a:xfrm flipH="1">
            <a:off x="3889419" y="1838069"/>
            <a:ext cx="180305" cy="505886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3C41DBA8-AFC8-3D41-8373-11E18D3869E9}"/>
              </a:ext>
            </a:extLst>
          </p:cNvPr>
          <p:cNvSpPr/>
          <p:nvPr/>
        </p:nvSpPr>
        <p:spPr>
          <a:xfrm>
            <a:off x="1584102" y="2959970"/>
            <a:ext cx="425003" cy="5537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E6DE43E-931C-AF4C-9295-67092133C81B}"/>
              </a:ext>
            </a:extLst>
          </p:cNvPr>
          <p:cNvSpPr/>
          <p:nvPr/>
        </p:nvSpPr>
        <p:spPr>
          <a:xfrm>
            <a:off x="5808197" y="2807208"/>
            <a:ext cx="425003" cy="5537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68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F510C5-0696-1842-9BF8-A31C8C8CBC7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sp>
        <p:nvSpPr>
          <p:cNvPr id="6" name="Google Shape;88;p12">
            <a:extLst>
              <a:ext uri="{FF2B5EF4-FFF2-40B4-BE49-F238E27FC236}">
                <a16:creationId xmlns:a16="http://schemas.microsoft.com/office/drawing/2014/main" id="{6EBD5C61-A4A1-594A-8B24-4A519D7BD91B}"/>
              </a:ext>
            </a:extLst>
          </p:cNvPr>
          <p:cNvSpPr txBox="1">
            <a:spLocks/>
          </p:cNvSpPr>
          <p:nvPr/>
        </p:nvSpPr>
        <p:spPr>
          <a:xfrm>
            <a:off x="361800" y="269123"/>
            <a:ext cx="8576319" cy="728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2800" b="1" dirty="0">
                <a:solidFill>
                  <a:schemeClr val="tx2">
                    <a:lumMod val="25000"/>
                  </a:schemeClr>
                </a:solidFill>
              </a:rPr>
              <a:t>Concluding remarks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260CC5-EE3A-A244-A408-D7A7A546D629}"/>
              </a:ext>
            </a:extLst>
          </p:cNvPr>
          <p:cNvSpPr txBox="1"/>
          <p:nvPr/>
        </p:nvSpPr>
        <p:spPr>
          <a:xfrm>
            <a:off x="734518" y="1214203"/>
            <a:ext cx="73751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Step towards a general interface between energy-harvesting power supplies and application design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Enhances the energy-harvesting power supply with dedicated hardware and modular software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Could enable retrofitting existing battery-powered devices.  </a:t>
            </a:r>
          </a:p>
        </p:txBody>
      </p:sp>
    </p:spTree>
    <p:extLst>
      <p:ext uri="{BB962C8B-B14F-4D97-AF65-F5344CB8AC3E}">
        <p14:creationId xmlns:p14="http://schemas.microsoft.com/office/powerpoint/2010/main" val="17682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0A4BA0-22F9-FC4F-96BC-D022FEBC2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994" y="528811"/>
            <a:ext cx="9144000" cy="452726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3B93A5-2FEB-4D4C-B014-A0B520B51C2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29895" y="4764046"/>
            <a:ext cx="548700" cy="3135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sp>
        <p:nvSpPr>
          <p:cNvPr id="46" name="Google Shape;88;p12">
            <a:extLst>
              <a:ext uri="{FF2B5EF4-FFF2-40B4-BE49-F238E27FC236}">
                <a16:creationId xmlns:a16="http://schemas.microsoft.com/office/drawing/2014/main" id="{EB16D6B1-CD2D-3741-944E-D046971FEFF5}"/>
              </a:ext>
            </a:extLst>
          </p:cNvPr>
          <p:cNvSpPr txBox="1">
            <a:spLocks/>
          </p:cNvSpPr>
          <p:nvPr/>
        </p:nvSpPr>
        <p:spPr>
          <a:xfrm>
            <a:off x="725913" y="119698"/>
            <a:ext cx="8576319" cy="728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2800" b="1" dirty="0">
                <a:solidFill>
                  <a:schemeClr val="bg2"/>
                </a:solidFill>
              </a:rPr>
              <a:t>The battery-less vision of IoT is intriguing</a:t>
            </a:r>
            <a:endParaRPr lang="en-US" sz="2800" dirty="0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E8E463BB-980D-8149-B08D-49A074690420}"/>
              </a:ext>
            </a:extLst>
          </p:cNvPr>
          <p:cNvGrpSpPr/>
          <p:nvPr/>
        </p:nvGrpSpPr>
        <p:grpSpPr>
          <a:xfrm>
            <a:off x="-101142" y="988548"/>
            <a:ext cx="9964658" cy="4003951"/>
            <a:chOff x="-101142" y="1355322"/>
            <a:chExt cx="9964658" cy="4003951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7B48B753-A00E-454A-AC60-84CB8F073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39225" y="2309112"/>
              <a:ext cx="576422" cy="233408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4A310647-AE88-0F4F-B254-0882B1C01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4950" y="2335169"/>
              <a:ext cx="1314086" cy="2686281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E8C4EA9-52CE-3146-85AB-A8B603C25F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2168" t="28986" r="24410" b="29271"/>
            <a:stretch/>
          </p:blipFill>
          <p:spPr>
            <a:xfrm>
              <a:off x="9658043" y="2181766"/>
              <a:ext cx="205473" cy="487047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51F25B45-5C46-FC46-9923-F061535D51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15386"/>
            <a:stretch/>
          </p:blipFill>
          <p:spPr>
            <a:xfrm rot="5806508">
              <a:off x="1959535" y="1285681"/>
              <a:ext cx="422071" cy="663429"/>
            </a:xfrm>
            <a:prstGeom prst="rect">
              <a:avLst/>
            </a:prstGeom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DC690A80-627C-8D4B-9C8B-3BFB15AE9524}"/>
                </a:ext>
              </a:extLst>
            </p:cNvPr>
            <p:cNvSpPr/>
            <p:nvPr/>
          </p:nvSpPr>
          <p:spPr>
            <a:xfrm>
              <a:off x="5934215" y="2237903"/>
              <a:ext cx="864296" cy="1519862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273E6A0-B0B3-1947-84CD-338BAFA817EB}"/>
                </a:ext>
              </a:extLst>
            </p:cNvPr>
            <p:cNvSpPr txBox="1"/>
            <p:nvPr/>
          </p:nvSpPr>
          <p:spPr>
            <a:xfrm>
              <a:off x="5584671" y="1898093"/>
              <a:ext cx="200247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</a:rPr>
                <a:t>Solar harvesting smart blinds</a:t>
              </a:r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3DE3E748-0432-1D40-B2E9-5D1D620681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69450" y="3271607"/>
              <a:ext cx="196340" cy="196340"/>
            </a:xfrm>
            <a:prstGeom prst="rect">
              <a:avLst/>
            </a:prstGeom>
          </p:spPr>
        </p:pic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B61D2A80-538C-6F49-97B4-D03A4E4AAE51}"/>
                </a:ext>
              </a:extLst>
            </p:cNvPr>
            <p:cNvCxnSpPr>
              <a:cxnSpLocks/>
            </p:cNvCxnSpPr>
            <p:nvPr/>
          </p:nvCxnSpPr>
          <p:spPr>
            <a:xfrm>
              <a:off x="1116978" y="3365091"/>
              <a:ext cx="140724" cy="96186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5DB3447-50A7-CB4B-A633-160612D20540}"/>
                </a:ext>
              </a:extLst>
            </p:cNvPr>
            <p:cNvSpPr txBox="1"/>
            <p:nvPr/>
          </p:nvSpPr>
          <p:spPr>
            <a:xfrm>
              <a:off x="1077600" y="4221341"/>
              <a:ext cx="857979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</a:rPr>
                <a:t>Battery-less</a:t>
              </a:r>
              <a:r>
                <a:rPr lang="en-US" sz="1100" dirty="0"/>
                <a:t> </a:t>
              </a:r>
              <a:r>
                <a:rPr lang="en-US" sz="1100" dirty="0">
                  <a:solidFill>
                    <a:srgbClr val="FF0000"/>
                  </a:solidFill>
                </a:rPr>
                <a:t>wearables</a:t>
              </a:r>
            </a:p>
          </p:txBody>
        </p: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E2EA27D7-3CC6-DA4D-B9BF-A2C8AF4B8A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6964" y="2748309"/>
              <a:ext cx="243634" cy="15564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8E5DB0F9-FF98-1641-882D-261540E4DB19}"/>
                </a:ext>
              </a:extLst>
            </p:cNvPr>
            <p:cNvSpPr txBox="1"/>
            <p:nvPr/>
          </p:nvSpPr>
          <p:spPr>
            <a:xfrm>
              <a:off x="-101142" y="2566947"/>
              <a:ext cx="101817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</a:rPr>
                <a:t>Battery-less AR specs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196F4BA-B6C6-564E-9863-98F71F6A3E34}"/>
                </a:ext>
              </a:extLst>
            </p:cNvPr>
            <p:cNvSpPr txBox="1"/>
            <p:nvPr/>
          </p:nvSpPr>
          <p:spPr>
            <a:xfrm>
              <a:off x="1059977" y="5097663"/>
              <a:ext cx="203292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</a:rPr>
                <a:t>Kinetic harvesting smart shoe</a:t>
              </a:r>
            </a:p>
          </p:txBody>
        </p: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D3C6D98E-934B-A948-B073-CCA347864609}"/>
                </a:ext>
              </a:extLst>
            </p:cNvPr>
            <p:cNvCxnSpPr>
              <a:cxnSpLocks/>
            </p:cNvCxnSpPr>
            <p:nvPr/>
          </p:nvCxnSpPr>
          <p:spPr>
            <a:xfrm>
              <a:off x="1145784" y="4913074"/>
              <a:ext cx="252125" cy="26419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5942C0BA-8496-8548-9617-930A31A1A2E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5725" y="3524420"/>
              <a:ext cx="522066" cy="129708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1311CE34-4075-D240-8B21-B896E3999604}"/>
                </a:ext>
              </a:extLst>
            </p:cNvPr>
            <p:cNvSpPr txBox="1"/>
            <p:nvPr/>
          </p:nvSpPr>
          <p:spPr>
            <a:xfrm>
              <a:off x="-32153" y="4742347"/>
              <a:ext cx="1018482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</a:rPr>
                <a:t>Thermal harvesting textile</a:t>
              </a: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566A40BF-4C46-054E-9FD1-01A7FF89D8B0}"/>
                </a:ext>
              </a:extLst>
            </p:cNvPr>
            <p:cNvSpPr/>
            <p:nvPr/>
          </p:nvSpPr>
          <p:spPr>
            <a:xfrm>
              <a:off x="4678338" y="2237903"/>
              <a:ext cx="723730" cy="7865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46651E38-69B4-1E40-8946-6675A348902A}"/>
                </a:ext>
              </a:extLst>
            </p:cNvPr>
            <p:cNvSpPr txBox="1"/>
            <p:nvPr/>
          </p:nvSpPr>
          <p:spPr>
            <a:xfrm>
              <a:off x="4501480" y="2335169"/>
              <a:ext cx="150073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</a:rPr>
                <a:t>Light harvester panel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E9DBB216-D413-9C40-8462-66F16E396D06}"/>
                </a:ext>
              </a:extLst>
            </p:cNvPr>
            <p:cNvSpPr txBox="1"/>
            <p:nvPr/>
          </p:nvSpPr>
          <p:spPr>
            <a:xfrm>
              <a:off x="5270286" y="1355322"/>
              <a:ext cx="132785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</a:rPr>
                <a:t>Battery-less energy metering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358FC8C8-01CC-CF4C-AD32-71B1FEC25936}"/>
                </a:ext>
              </a:extLst>
            </p:cNvPr>
            <p:cNvSpPr txBox="1"/>
            <p:nvPr/>
          </p:nvSpPr>
          <p:spPr>
            <a:xfrm>
              <a:off x="2488011" y="1419204"/>
              <a:ext cx="98465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</a:rPr>
                <a:t>Occupancy</a:t>
              </a:r>
              <a:r>
                <a:rPr lang="en-US" sz="1100" dirty="0"/>
                <a:t> </a:t>
              </a:r>
              <a:r>
                <a:rPr lang="en-US" sz="1100" dirty="0">
                  <a:solidFill>
                    <a:srgbClr val="FF0000"/>
                  </a:solidFill>
                </a:rPr>
                <a:t>detection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7590E792-EEA7-7D4F-861C-ABC839F7CB9B}"/>
                </a:ext>
              </a:extLst>
            </p:cNvPr>
            <p:cNvSpPr txBox="1"/>
            <p:nvPr/>
          </p:nvSpPr>
          <p:spPr>
            <a:xfrm>
              <a:off x="7095768" y="4755579"/>
              <a:ext cx="188282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</a:rPr>
                <a:t>Built-in kinetic harvester panel for activity monitoring</a:t>
              </a:r>
            </a:p>
          </p:txBody>
        </p: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E20361D0-E202-6E42-BFDA-270623D9ABD2}"/>
                </a:ext>
              </a:extLst>
            </p:cNvPr>
            <p:cNvCxnSpPr>
              <a:cxnSpLocks/>
              <a:endCxn id="68" idx="1"/>
            </p:cNvCxnSpPr>
            <p:nvPr/>
          </p:nvCxnSpPr>
          <p:spPr>
            <a:xfrm flipV="1">
              <a:off x="6477918" y="4971023"/>
              <a:ext cx="617850" cy="21544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FA4DA7F6-6029-F44C-B6B7-84683F923C14}"/>
                </a:ext>
              </a:extLst>
            </p:cNvPr>
            <p:cNvSpPr txBox="1"/>
            <p:nvPr/>
          </p:nvSpPr>
          <p:spPr>
            <a:xfrm>
              <a:off x="3520697" y="2528125"/>
              <a:ext cx="113136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</a:rPr>
                <a:t>Battery-less contact sensor</a:t>
              </a:r>
            </a:p>
          </p:txBody>
        </p:sp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F6673826-6EBE-F841-982E-720977516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524864" y="2373280"/>
              <a:ext cx="402199" cy="230350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26D9D6CC-EE7A-B446-A2F3-B47B85C032AB}"/>
                </a:ext>
              </a:extLst>
            </p:cNvPr>
            <p:cNvSpPr txBox="1"/>
            <p:nvPr/>
          </p:nvSpPr>
          <p:spPr>
            <a:xfrm>
              <a:off x="2059129" y="2573913"/>
              <a:ext cx="112402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</a:rPr>
                <a:t>Home security 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E6FAF9C5-A80A-4042-A57C-DF6CBAC87940}"/>
                </a:ext>
              </a:extLst>
            </p:cNvPr>
            <p:cNvSpPr/>
            <p:nvPr/>
          </p:nvSpPr>
          <p:spPr>
            <a:xfrm>
              <a:off x="7359441" y="2255006"/>
              <a:ext cx="804058" cy="744076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F2015F01-12EC-164F-9083-0A45CCF573F9}"/>
                </a:ext>
              </a:extLst>
            </p:cNvPr>
            <p:cNvSpPr txBox="1"/>
            <p:nvPr/>
          </p:nvSpPr>
          <p:spPr>
            <a:xfrm>
              <a:off x="7478895" y="2232712"/>
              <a:ext cx="86774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</a:rPr>
                <a:t>Thermal harvester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055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5434A0-2705-204F-BED7-46946C1A859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sp>
        <p:nvSpPr>
          <p:cNvPr id="6" name="Google Shape;88;p12">
            <a:extLst>
              <a:ext uri="{FF2B5EF4-FFF2-40B4-BE49-F238E27FC236}">
                <a16:creationId xmlns:a16="http://schemas.microsoft.com/office/drawing/2014/main" id="{7E71B139-9707-5649-A7F5-D44B60139A09}"/>
              </a:ext>
            </a:extLst>
          </p:cNvPr>
          <p:cNvSpPr txBox="1">
            <a:spLocks/>
          </p:cNvSpPr>
          <p:nvPr/>
        </p:nvSpPr>
        <p:spPr>
          <a:xfrm>
            <a:off x="3284881" y="1641563"/>
            <a:ext cx="3340769" cy="728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4000" b="1" dirty="0">
                <a:solidFill>
                  <a:schemeClr val="tx2">
                    <a:lumMod val="25000"/>
                  </a:schemeClr>
                </a:solidFill>
              </a:rPr>
              <a:t>Questions?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0DCBDB-E8D6-0B47-B77D-BF4F351A8531}"/>
              </a:ext>
            </a:extLst>
          </p:cNvPr>
          <p:cNvSpPr txBox="1"/>
          <p:nvPr/>
        </p:nvSpPr>
        <p:spPr>
          <a:xfrm>
            <a:off x="3284881" y="4145797"/>
            <a:ext cx="2609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Nurani</a:t>
            </a:r>
            <a:r>
              <a:rPr lang="en-US" sz="2000" dirty="0"/>
              <a:t> Saoda</a:t>
            </a:r>
          </a:p>
          <a:p>
            <a:r>
              <a:rPr lang="en-US" sz="2000" dirty="0" err="1"/>
              <a:t>saoda@virginia.edu</a:t>
            </a:r>
            <a:endParaRPr lang="en-US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54C045-20F7-3D4C-960F-92696C979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468" y="3647979"/>
            <a:ext cx="2160309" cy="40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21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F7B7B3-2189-0143-A0F8-A0A51AE341C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A9AC77-4E35-3C40-A3E8-39319FE50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6592" y="1442524"/>
            <a:ext cx="3518940" cy="25007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D3AF48-444A-D84F-81B5-D6B4E034C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17" y="1200247"/>
            <a:ext cx="3651678" cy="27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47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84649A-F70A-C14E-A059-A27533EB300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  <p:sp>
        <p:nvSpPr>
          <p:cNvPr id="6" name="Google Shape;88;p12">
            <a:extLst>
              <a:ext uri="{FF2B5EF4-FFF2-40B4-BE49-F238E27FC236}">
                <a16:creationId xmlns:a16="http://schemas.microsoft.com/office/drawing/2014/main" id="{39B2A5D9-05CB-994E-8022-83C132D82DFB}"/>
              </a:ext>
            </a:extLst>
          </p:cNvPr>
          <p:cNvSpPr txBox="1">
            <a:spLocks/>
          </p:cNvSpPr>
          <p:nvPr/>
        </p:nvSpPr>
        <p:spPr>
          <a:xfrm>
            <a:off x="178606" y="39944"/>
            <a:ext cx="8576319" cy="728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2800" b="1" dirty="0">
                <a:solidFill>
                  <a:schemeClr val="tx2">
                    <a:lumMod val="25000"/>
                  </a:schemeClr>
                </a:solidFill>
              </a:rPr>
              <a:t>Energy Supervisor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FDC902-0476-C64A-A430-E4C1DA4DB8B5}"/>
              </a:ext>
            </a:extLst>
          </p:cNvPr>
          <p:cNvSpPr txBox="1"/>
          <p:nvPr/>
        </p:nvSpPr>
        <p:spPr>
          <a:xfrm>
            <a:off x="579783" y="889347"/>
            <a:ext cx="77739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Performs energy management by monitoring and predicting system energy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Interacts with the power supply hardware and the load to monitor energy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Implements dynamic energy management algorithm and the API functions.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C13D96-E42F-6545-B839-EF2461BDCE70}"/>
              </a:ext>
            </a:extLst>
          </p:cNvPr>
          <p:cNvSpPr txBox="1"/>
          <p:nvPr/>
        </p:nvSpPr>
        <p:spPr>
          <a:xfrm>
            <a:off x="260295" y="5143500"/>
            <a:ext cx="86453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Implementation: </a:t>
            </a:r>
          </a:p>
          <a:p>
            <a:r>
              <a:rPr lang="en-US" sz="2400" dirty="0"/>
              <a:t>RL-based energy-management for online energy optimization </a:t>
            </a:r>
          </a:p>
        </p:txBody>
      </p:sp>
    </p:spTree>
    <p:extLst>
      <p:ext uri="{BB962C8B-B14F-4D97-AF65-F5344CB8AC3E}">
        <p14:creationId xmlns:p14="http://schemas.microsoft.com/office/powerpoint/2010/main" val="229039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85FAD6-7468-0742-B6BD-E209EAD4C1A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  <p:sp>
        <p:nvSpPr>
          <p:cNvPr id="6" name="Google Shape;88;p12">
            <a:extLst>
              <a:ext uri="{FF2B5EF4-FFF2-40B4-BE49-F238E27FC236}">
                <a16:creationId xmlns:a16="http://schemas.microsoft.com/office/drawing/2014/main" id="{06DD8D46-3DB3-2E4A-B08C-285F4FEA5083}"/>
              </a:ext>
            </a:extLst>
          </p:cNvPr>
          <p:cNvSpPr txBox="1">
            <a:spLocks/>
          </p:cNvSpPr>
          <p:nvPr/>
        </p:nvSpPr>
        <p:spPr>
          <a:xfrm>
            <a:off x="283840" y="8764"/>
            <a:ext cx="8576319" cy="728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2800" b="1" i="1" dirty="0">
                <a:solidFill>
                  <a:schemeClr val="tx2">
                    <a:lumMod val="25000"/>
                  </a:schemeClr>
                </a:solidFill>
              </a:rPr>
              <a:t> Altair </a:t>
            </a:r>
            <a:r>
              <a:rPr lang="en-US" sz="2800" b="1" dirty="0">
                <a:solidFill>
                  <a:schemeClr val="tx2">
                    <a:lumMod val="25000"/>
                  </a:schemeClr>
                </a:solidFill>
              </a:rPr>
              <a:t>design trade-offs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31FB67-7D1A-404C-B838-05A6EBD94B96}"/>
              </a:ext>
            </a:extLst>
          </p:cNvPr>
          <p:cNvSpPr txBox="1"/>
          <p:nvPr/>
        </p:nvSpPr>
        <p:spPr>
          <a:xfrm>
            <a:off x="4946072" y="3899833"/>
            <a:ext cx="83958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</a:rPr>
              <a:t>+</a:t>
            </a:r>
            <a:r>
              <a:rPr lang="en-US" sz="2000" dirty="0"/>
              <a:t> Minimal resource conflict </a:t>
            </a:r>
          </a:p>
          <a:p>
            <a:r>
              <a:rPr lang="en-US" sz="2000" dirty="0">
                <a:solidFill>
                  <a:srgbClr val="00B050"/>
                </a:solidFill>
              </a:rPr>
              <a:t>+</a:t>
            </a:r>
            <a:r>
              <a:rPr lang="en-US" sz="2000" dirty="0"/>
              <a:t> Decoupling in power domain</a:t>
            </a:r>
          </a:p>
          <a:p>
            <a:r>
              <a:rPr lang="en-US" sz="2000" dirty="0">
                <a:solidFill>
                  <a:srgbClr val="00B050"/>
                </a:solidFill>
              </a:rPr>
              <a:t>+</a:t>
            </a:r>
            <a:r>
              <a:rPr lang="en-US" sz="2000" dirty="0"/>
              <a:t> Re-usable and general interface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1EC50A-C15F-7F4E-80AE-257225F9DFE2}"/>
              </a:ext>
            </a:extLst>
          </p:cNvPr>
          <p:cNvSpPr txBox="1"/>
          <p:nvPr/>
        </p:nvSpPr>
        <p:spPr>
          <a:xfrm>
            <a:off x="543466" y="5812960"/>
            <a:ext cx="89866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We implement the energy supervisor in a low power microcontroller.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5B8663-5623-ED49-A226-0F25E57DE37D}"/>
              </a:ext>
            </a:extLst>
          </p:cNvPr>
          <p:cNvSpPr txBox="1"/>
          <p:nvPr/>
        </p:nvSpPr>
        <p:spPr>
          <a:xfrm>
            <a:off x="1068020" y="769825"/>
            <a:ext cx="21643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Software version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68CD25-813D-504D-9BDD-D8EC7DF12600}"/>
              </a:ext>
            </a:extLst>
          </p:cNvPr>
          <p:cNvSpPr txBox="1"/>
          <p:nvPr/>
        </p:nvSpPr>
        <p:spPr>
          <a:xfrm>
            <a:off x="5901700" y="725632"/>
            <a:ext cx="23358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Hardware version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5121E5-A6A1-834E-99E0-404612E19732}"/>
              </a:ext>
            </a:extLst>
          </p:cNvPr>
          <p:cNvSpPr txBox="1"/>
          <p:nvPr/>
        </p:nvSpPr>
        <p:spPr>
          <a:xfrm>
            <a:off x="435934" y="3904641"/>
            <a:ext cx="3918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- </a:t>
            </a:r>
            <a:r>
              <a:rPr lang="en-US" sz="2000" dirty="0"/>
              <a:t>Overburdens application processor 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A5694D5-9D15-4B44-A278-50D23422921E}"/>
              </a:ext>
            </a:extLst>
          </p:cNvPr>
          <p:cNvGrpSpPr/>
          <p:nvPr/>
        </p:nvGrpSpPr>
        <p:grpSpPr>
          <a:xfrm>
            <a:off x="966978" y="1286630"/>
            <a:ext cx="2792006" cy="2454854"/>
            <a:chOff x="940561" y="1339433"/>
            <a:chExt cx="2792006" cy="2454854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7E92FAAC-3E13-D145-A731-2D73BF422448}"/>
                </a:ext>
              </a:extLst>
            </p:cNvPr>
            <p:cNvCxnSpPr>
              <a:cxnSpLocks/>
              <a:stCxn id="17" idx="2"/>
              <a:endCxn id="14" idx="0"/>
            </p:cNvCxnSpPr>
            <p:nvPr/>
          </p:nvCxnSpPr>
          <p:spPr>
            <a:xfrm flipH="1">
              <a:off x="2292068" y="2771796"/>
              <a:ext cx="2" cy="326016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triangl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3F8C0A3-F967-D648-B1A3-651DBDFE7D2E}"/>
                </a:ext>
              </a:extLst>
            </p:cNvPr>
            <p:cNvGrpSpPr/>
            <p:nvPr/>
          </p:nvGrpSpPr>
          <p:grpSpPr>
            <a:xfrm>
              <a:off x="1342682" y="3097812"/>
              <a:ext cx="1898772" cy="696475"/>
              <a:chOff x="4004515" y="3195635"/>
              <a:chExt cx="1898772" cy="696475"/>
            </a:xfrm>
          </p:grpSpPr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B154DFE4-175F-BD4A-8CBE-8CBFEAF2F28E}"/>
                  </a:ext>
                </a:extLst>
              </p:cNvPr>
              <p:cNvSpPr/>
              <p:nvPr/>
            </p:nvSpPr>
            <p:spPr>
              <a:xfrm>
                <a:off x="4004515" y="3195635"/>
                <a:ext cx="1898772" cy="696475"/>
              </a:xfrm>
              <a:prstGeom prst="roundRect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DFE6535-7CC3-6049-8A8D-26FBF7CA6BF1}"/>
                  </a:ext>
                </a:extLst>
              </p:cNvPr>
              <p:cNvSpPr txBox="1"/>
              <p:nvPr/>
            </p:nvSpPr>
            <p:spPr>
              <a:xfrm>
                <a:off x="4634994" y="3307939"/>
                <a:ext cx="659983" cy="230832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prstDash val="solid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b="1" dirty="0"/>
                  <a:t>MCU</a:t>
                </a:r>
                <a:r>
                  <a:rPr lang="en-US" sz="900" dirty="0"/>
                  <a:t> 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70CC58C-38EB-9846-9488-D422DA7B87BE}"/>
                  </a:ext>
                </a:extLst>
              </p:cNvPr>
              <p:cNvSpPr txBox="1"/>
              <p:nvPr/>
            </p:nvSpPr>
            <p:spPr>
              <a:xfrm>
                <a:off x="4574982" y="3570327"/>
                <a:ext cx="780009" cy="23083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prstDash val="solid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dirty="0"/>
                  <a:t>Peripherals</a:t>
                </a: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2DBFDE7-B290-2E44-9922-BB06AAC3AC2A}"/>
                </a:ext>
              </a:extLst>
            </p:cNvPr>
            <p:cNvGrpSpPr/>
            <p:nvPr/>
          </p:nvGrpSpPr>
          <p:grpSpPr>
            <a:xfrm>
              <a:off x="940561" y="1339433"/>
              <a:ext cx="2792006" cy="1432363"/>
              <a:chOff x="940561" y="1339433"/>
              <a:chExt cx="2809151" cy="1432363"/>
            </a:xfrm>
          </p:grpSpPr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5A8E86A5-C2AD-794E-A6C7-19CAF9F7579D}"/>
                  </a:ext>
                </a:extLst>
              </p:cNvPr>
              <p:cNvSpPr/>
              <p:nvPr/>
            </p:nvSpPr>
            <p:spPr>
              <a:xfrm>
                <a:off x="940561" y="1339433"/>
                <a:ext cx="2719616" cy="1432363"/>
              </a:xfrm>
              <a:prstGeom prst="roundRect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FAA6D75A-BDBB-684F-A87D-D55BB2D24830}"/>
                  </a:ext>
                </a:extLst>
              </p:cNvPr>
              <p:cNvGrpSpPr/>
              <p:nvPr/>
            </p:nvGrpSpPr>
            <p:grpSpPr>
              <a:xfrm>
                <a:off x="952684" y="1352771"/>
                <a:ext cx="2797028" cy="1052324"/>
                <a:chOff x="952684" y="1352771"/>
                <a:chExt cx="2797028" cy="1052324"/>
              </a:xfrm>
            </p:grpSpPr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76DC0A80-F5CA-A24B-B4F8-9902CE80AD40}"/>
                    </a:ext>
                  </a:extLst>
                </p:cNvPr>
                <p:cNvSpPr txBox="1"/>
                <p:nvPr/>
              </p:nvSpPr>
              <p:spPr>
                <a:xfrm>
                  <a:off x="2443279" y="1805245"/>
                  <a:ext cx="996098" cy="461664"/>
                </a:xfrm>
                <a:prstGeom prst="rect">
                  <a:avLst/>
                </a:prstGeom>
                <a:solidFill>
                  <a:schemeClr val="lt1"/>
                </a:solidFill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 err="1">
                      <a:solidFill>
                        <a:srgbClr val="7030A0"/>
                      </a:solidFill>
                    </a:rPr>
                    <a:t>energy_manage</a:t>
                  </a:r>
                  <a:r>
                    <a:rPr lang="en-US" sz="800" dirty="0"/>
                    <a:t> {</a:t>
                  </a:r>
                  <a:br>
                    <a:rPr lang="en-US" sz="800" dirty="0"/>
                  </a:br>
                  <a:r>
                    <a:rPr lang="en-US" sz="800" dirty="0">
                      <a:solidFill>
                        <a:schemeClr val="tx2">
                          <a:lumMod val="75000"/>
                        </a:schemeClr>
                      </a:solidFill>
                    </a:rPr>
                    <a:t>return</a:t>
                  </a:r>
                  <a:r>
                    <a:rPr lang="en-US" sz="800" dirty="0"/>
                    <a:t> </a:t>
                  </a:r>
                  <a:r>
                    <a:rPr lang="en-US" sz="800" dirty="0" err="1"/>
                    <a:t>duty_cycle</a:t>
                  </a:r>
                  <a:endParaRPr lang="en-US" sz="800" dirty="0"/>
                </a:p>
                <a:p>
                  <a:r>
                    <a:rPr lang="en-US" sz="800" dirty="0"/>
                    <a:t>}</a:t>
                  </a: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F4849B6F-01F1-0E4C-A335-9C4D209B58B3}"/>
                    </a:ext>
                  </a:extLst>
                </p:cNvPr>
                <p:cNvSpPr txBox="1"/>
                <p:nvPr/>
              </p:nvSpPr>
              <p:spPr>
                <a:xfrm>
                  <a:off x="2395662" y="1352771"/>
                  <a:ext cx="135405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Energy Supervisor</a:t>
                  </a: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25401808-2347-9646-BDE0-CB2E5A8886D8}"/>
                    </a:ext>
                  </a:extLst>
                </p:cNvPr>
                <p:cNvSpPr txBox="1"/>
                <p:nvPr/>
              </p:nvSpPr>
              <p:spPr>
                <a:xfrm>
                  <a:off x="1015975" y="1697209"/>
                  <a:ext cx="1180966" cy="707886"/>
                </a:xfrm>
                <a:prstGeom prst="rect">
                  <a:avLst/>
                </a:prstGeom>
                <a:solidFill>
                  <a:schemeClr val="lt1"/>
                </a:solidFill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>
                      <a:solidFill>
                        <a:srgbClr val="7030A0"/>
                      </a:solidFill>
                    </a:rPr>
                    <a:t>main</a:t>
                  </a:r>
                  <a:r>
                    <a:rPr lang="en-US" sz="800" dirty="0"/>
                    <a:t> {</a:t>
                  </a:r>
                </a:p>
                <a:p>
                  <a:r>
                    <a:rPr lang="en-US" sz="800" dirty="0">
                      <a:solidFill>
                        <a:schemeClr val="tx1"/>
                      </a:solidFill>
                    </a:rPr>
                    <a:t>r</a:t>
                  </a:r>
                  <a:r>
                    <a:rPr lang="en-US" sz="800" dirty="0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rPr>
                    <a:t> =</a:t>
                  </a:r>
                  <a:r>
                    <a:rPr lang="en-US" sz="800" dirty="0" err="1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rPr>
                    <a:t>energy_manage</a:t>
                  </a:r>
                  <a:r>
                    <a:rPr lang="en-US" sz="800" dirty="0"/>
                    <a:t>()</a:t>
                  </a:r>
                </a:p>
                <a:p>
                  <a:r>
                    <a:rPr lang="en-US" sz="800" dirty="0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rPr>
                    <a:t>sense </a:t>
                  </a:r>
                  <a:r>
                    <a:rPr lang="en-US" sz="800" dirty="0"/>
                    <a:t>(r)</a:t>
                  </a:r>
                </a:p>
                <a:p>
                  <a:r>
                    <a:rPr lang="en-US" sz="800" dirty="0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rPr>
                    <a:t>transmit </a:t>
                  </a:r>
                  <a:r>
                    <a:rPr lang="en-US" sz="800" dirty="0">
                      <a:solidFill>
                        <a:schemeClr val="tx1"/>
                      </a:solidFill>
                    </a:rPr>
                    <a:t>(r)</a:t>
                  </a:r>
                </a:p>
                <a:p>
                  <a:r>
                    <a:rPr lang="en-US" sz="800" dirty="0"/>
                    <a:t>}</a:t>
                  </a: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6F8932D5-616D-BB46-B822-533F86090E70}"/>
                    </a:ext>
                  </a:extLst>
                </p:cNvPr>
                <p:cNvSpPr txBox="1"/>
                <p:nvPr/>
              </p:nvSpPr>
              <p:spPr>
                <a:xfrm>
                  <a:off x="952684" y="1372277"/>
                  <a:ext cx="2120003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Application </a:t>
                  </a:r>
                </a:p>
              </p:txBody>
            </p:sp>
            <p:cxnSp>
              <p:nvCxnSpPr>
                <p:cNvPr id="29" name="Straight Arrow Connector 28">
                  <a:extLst>
                    <a:ext uri="{FF2B5EF4-FFF2-40B4-BE49-F238E27FC236}">
                      <a16:creationId xmlns:a16="http://schemas.microsoft.com/office/drawing/2014/main" id="{7B275E00-6A1B-8C4B-98AA-C1DCC29299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31057" y="1918952"/>
                  <a:ext cx="312222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BA907932-E437-8F48-9AD7-549C99DEA3E6}"/>
              </a:ext>
            </a:extLst>
          </p:cNvPr>
          <p:cNvGrpSpPr/>
          <p:nvPr/>
        </p:nvGrpSpPr>
        <p:grpSpPr>
          <a:xfrm>
            <a:off x="5044318" y="1267544"/>
            <a:ext cx="4373830" cy="2463614"/>
            <a:chOff x="4991067" y="1198304"/>
            <a:chExt cx="4373830" cy="2463614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76B5D519-BE04-CA44-A4F6-7D40529C2C54}"/>
                </a:ext>
              </a:extLst>
            </p:cNvPr>
            <p:cNvGrpSpPr/>
            <p:nvPr/>
          </p:nvGrpSpPr>
          <p:grpSpPr>
            <a:xfrm>
              <a:off x="7245785" y="1198304"/>
              <a:ext cx="2119112" cy="1423344"/>
              <a:chOff x="940562" y="1281749"/>
              <a:chExt cx="2132125" cy="1423344"/>
            </a:xfrm>
          </p:grpSpPr>
          <p:sp>
            <p:nvSpPr>
              <p:cNvPr id="49" name="Rounded Rectangle 48">
                <a:extLst>
                  <a:ext uri="{FF2B5EF4-FFF2-40B4-BE49-F238E27FC236}">
                    <a16:creationId xmlns:a16="http://schemas.microsoft.com/office/drawing/2014/main" id="{1A73CA3C-3864-784D-8FAC-9B2E9459B9E0}"/>
                  </a:ext>
                </a:extLst>
              </p:cNvPr>
              <p:cNvSpPr/>
              <p:nvPr/>
            </p:nvSpPr>
            <p:spPr>
              <a:xfrm>
                <a:off x="940562" y="1281749"/>
                <a:ext cx="1443537" cy="1423344"/>
              </a:xfrm>
              <a:prstGeom prst="roundRect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B6825421-9FB4-754C-AD84-66480FE0D196}"/>
                  </a:ext>
                </a:extLst>
              </p:cNvPr>
              <p:cNvGrpSpPr/>
              <p:nvPr/>
            </p:nvGrpSpPr>
            <p:grpSpPr>
              <a:xfrm>
                <a:off x="952684" y="1372277"/>
                <a:ext cx="2120003" cy="1032818"/>
                <a:chOff x="952684" y="1372277"/>
                <a:chExt cx="2120003" cy="1032818"/>
              </a:xfrm>
            </p:grpSpPr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FEAF764B-2FE8-A74D-8160-201940A450E9}"/>
                    </a:ext>
                  </a:extLst>
                </p:cNvPr>
                <p:cNvSpPr txBox="1"/>
                <p:nvPr/>
              </p:nvSpPr>
              <p:spPr>
                <a:xfrm>
                  <a:off x="1015975" y="1697209"/>
                  <a:ext cx="1180966" cy="707886"/>
                </a:xfrm>
                <a:prstGeom prst="rect">
                  <a:avLst/>
                </a:prstGeom>
                <a:solidFill>
                  <a:schemeClr val="lt1"/>
                </a:solidFill>
                <a:ln>
                  <a:solidFill>
                    <a:srgbClr val="FF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>
                      <a:solidFill>
                        <a:srgbClr val="7030A0"/>
                      </a:solidFill>
                    </a:rPr>
                    <a:t>main</a:t>
                  </a:r>
                  <a:r>
                    <a:rPr lang="en-US" sz="800" dirty="0"/>
                    <a:t> {</a:t>
                  </a:r>
                </a:p>
                <a:p>
                  <a:r>
                    <a:rPr lang="en-US" sz="800" dirty="0">
                      <a:solidFill>
                        <a:schemeClr val="tx1"/>
                      </a:solidFill>
                    </a:rPr>
                    <a:t>r</a:t>
                  </a:r>
                  <a:r>
                    <a:rPr lang="en-US" sz="800" dirty="0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rPr>
                    <a:t> =</a:t>
                  </a:r>
                  <a:r>
                    <a:rPr lang="en-US" sz="800" dirty="0" err="1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rPr>
                    <a:t>energy_manage</a:t>
                  </a:r>
                  <a:r>
                    <a:rPr lang="en-US" sz="800" dirty="0"/>
                    <a:t>()</a:t>
                  </a:r>
                </a:p>
                <a:p>
                  <a:r>
                    <a:rPr lang="en-US" sz="800" dirty="0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rPr>
                    <a:t>sense </a:t>
                  </a:r>
                  <a:r>
                    <a:rPr lang="en-US" sz="800" dirty="0"/>
                    <a:t>(r)</a:t>
                  </a:r>
                </a:p>
                <a:p>
                  <a:r>
                    <a:rPr lang="en-US" sz="800" dirty="0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rPr>
                    <a:t>transmit </a:t>
                  </a:r>
                  <a:r>
                    <a:rPr lang="en-US" sz="800" dirty="0">
                      <a:solidFill>
                        <a:schemeClr val="tx1"/>
                      </a:solidFill>
                    </a:rPr>
                    <a:t>(r)</a:t>
                  </a:r>
                </a:p>
                <a:p>
                  <a:r>
                    <a:rPr lang="en-US" sz="800" dirty="0"/>
                    <a:t>}</a:t>
                  </a:r>
                </a:p>
              </p:txBody>
            </p:sp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E4EE0BAC-CC6E-7245-855F-DB6846B84C50}"/>
                    </a:ext>
                  </a:extLst>
                </p:cNvPr>
                <p:cNvSpPr txBox="1"/>
                <p:nvPr/>
              </p:nvSpPr>
              <p:spPr>
                <a:xfrm>
                  <a:off x="952684" y="1372277"/>
                  <a:ext cx="2120003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Application code</a:t>
                  </a:r>
                </a:p>
              </p:txBody>
            </p:sp>
          </p:grp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4DC77324-FC84-CC41-8577-D6E573FDA603}"/>
                </a:ext>
              </a:extLst>
            </p:cNvPr>
            <p:cNvGrpSpPr/>
            <p:nvPr/>
          </p:nvGrpSpPr>
          <p:grpSpPr>
            <a:xfrm>
              <a:off x="4991067" y="2975769"/>
              <a:ext cx="1898772" cy="686149"/>
              <a:chOff x="4004515" y="3146921"/>
              <a:chExt cx="1898772" cy="686149"/>
            </a:xfrm>
          </p:grpSpPr>
          <p:sp>
            <p:nvSpPr>
              <p:cNvPr id="57" name="Rounded Rectangle 56">
                <a:extLst>
                  <a:ext uri="{FF2B5EF4-FFF2-40B4-BE49-F238E27FC236}">
                    <a16:creationId xmlns:a16="http://schemas.microsoft.com/office/drawing/2014/main" id="{CCDAE37B-CA82-F144-92EE-B6987F2672D1}"/>
                  </a:ext>
                </a:extLst>
              </p:cNvPr>
              <p:cNvSpPr/>
              <p:nvPr/>
            </p:nvSpPr>
            <p:spPr>
              <a:xfrm>
                <a:off x="4004515" y="3146921"/>
                <a:ext cx="1898772" cy="686149"/>
              </a:xfrm>
              <a:prstGeom prst="roundRect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9487ACCB-D30F-7F40-AF07-8DC59CDC1962}"/>
                  </a:ext>
                </a:extLst>
              </p:cNvPr>
              <p:cNvSpPr txBox="1"/>
              <p:nvPr/>
            </p:nvSpPr>
            <p:spPr>
              <a:xfrm>
                <a:off x="4623907" y="3199542"/>
                <a:ext cx="659983" cy="230832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prstDash val="solid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b="1" dirty="0"/>
                  <a:t>MCU</a:t>
                </a:r>
                <a:r>
                  <a:rPr lang="en-US" sz="900" dirty="0"/>
                  <a:t> 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16F95121-A575-7D42-92D2-A39463B0D11A}"/>
                  </a:ext>
                </a:extLst>
              </p:cNvPr>
              <p:cNvSpPr txBox="1"/>
              <p:nvPr/>
            </p:nvSpPr>
            <p:spPr>
              <a:xfrm>
                <a:off x="4458912" y="3493684"/>
                <a:ext cx="1108095" cy="23083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prstDash val="solid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dirty="0"/>
                  <a:t>Power supply </a:t>
                </a: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A29AB0C0-EB61-E846-85E0-CC05D5FEF70A}"/>
                </a:ext>
              </a:extLst>
            </p:cNvPr>
            <p:cNvGrpSpPr/>
            <p:nvPr/>
          </p:nvGrpSpPr>
          <p:grpSpPr>
            <a:xfrm>
              <a:off x="7016397" y="2977643"/>
              <a:ext cx="1898772" cy="684275"/>
              <a:chOff x="4004515" y="3246356"/>
              <a:chExt cx="1898772" cy="684275"/>
            </a:xfrm>
          </p:grpSpPr>
          <p:sp>
            <p:nvSpPr>
              <p:cNvPr id="62" name="Rounded Rectangle 61">
                <a:extLst>
                  <a:ext uri="{FF2B5EF4-FFF2-40B4-BE49-F238E27FC236}">
                    <a16:creationId xmlns:a16="http://schemas.microsoft.com/office/drawing/2014/main" id="{1FB8D5EB-DDC6-8544-BD61-1594318885CB}"/>
                  </a:ext>
                </a:extLst>
              </p:cNvPr>
              <p:cNvSpPr/>
              <p:nvPr/>
            </p:nvSpPr>
            <p:spPr>
              <a:xfrm>
                <a:off x="4004515" y="3246356"/>
                <a:ext cx="1898772" cy="684275"/>
              </a:xfrm>
              <a:prstGeom prst="roundRect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514AE765-2187-C64B-A13E-46974E618F94}"/>
                  </a:ext>
                </a:extLst>
              </p:cNvPr>
              <p:cNvSpPr txBox="1"/>
              <p:nvPr/>
            </p:nvSpPr>
            <p:spPr>
              <a:xfrm>
                <a:off x="4634996" y="3290580"/>
                <a:ext cx="659983" cy="230832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prstDash val="solid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b="1" dirty="0"/>
                  <a:t>MCU</a:t>
                </a:r>
                <a:r>
                  <a:rPr lang="en-US" sz="900" dirty="0"/>
                  <a:t> </a:t>
                </a: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32487809-98EC-6B49-A578-6250D6A3B8C2}"/>
                  </a:ext>
                </a:extLst>
              </p:cNvPr>
              <p:cNvSpPr txBox="1"/>
              <p:nvPr/>
            </p:nvSpPr>
            <p:spPr>
              <a:xfrm>
                <a:off x="4574982" y="3570327"/>
                <a:ext cx="780009" cy="23083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prstDash val="solid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dirty="0"/>
                  <a:t>Peripherals</a:t>
                </a:r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729ADCD6-5D82-1841-9EBC-38F716882F3F}"/>
                </a:ext>
              </a:extLst>
            </p:cNvPr>
            <p:cNvGrpSpPr/>
            <p:nvPr/>
          </p:nvGrpSpPr>
          <p:grpSpPr>
            <a:xfrm>
              <a:off x="5107760" y="1217390"/>
              <a:ext cx="1745944" cy="1432363"/>
              <a:chOff x="3968300" y="1264854"/>
              <a:chExt cx="1745944" cy="1432363"/>
            </a:xfrm>
          </p:grpSpPr>
          <p:sp>
            <p:nvSpPr>
              <p:cNvPr id="66" name="Rounded Rectangle 65">
                <a:extLst>
                  <a:ext uri="{FF2B5EF4-FFF2-40B4-BE49-F238E27FC236}">
                    <a16:creationId xmlns:a16="http://schemas.microsoft.com/office/drawing/2014/main" id="{76693E55-B0FE-2549-8723-5D2E43747F9C}"/>
                  </a:ext>
                </a:extLst>
              </p:cNvPr>
              <p:cNvSpPr/>
              <p:nvPr/>
            </p:nvSpPr>
            <p:spPr>
              <a:xfrm>
                <a:off x="3968300" y="1264854"/>
                <a:ext cx="1666367" cy="1432363"/>
              </a:xfrm>
              <a:prstGeom prst="roundRect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BC0920F5-F150-874B-925F-E98A48F2DF5D}"/>
                  </a:ext>
                </a:extLst>
              </p:cNvPr>
              <p:cNvSpPr txBox="1"/>
              <p:nvPr/>
            </p:nvSpPr>
            <p:spPr>
              <a:xfrm>
                <a:off x="4119228" y="1372277"/>
                <a:ext cx="159501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Energy Supervisor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3A4357DD-1A2A-CA40-A10E-865B08861BA2}"/>
                  </a:ext>
                </a:extLst>
              </p:cNvPr>
              <p:cNvSpPr txBox="1"/>
              <p:nvPr/>
            </p:nvSpPr>
            <p:spPr>
              <a:xfrm>
                <a:off x="4168444" y="1723843"/>
                <a:ext cx="990018" cy="707886"/>
              </a:xfrm>
              <a:prstGeom prst="rect">
                <a:avLst/>
              </a:prstGeom>
              <a:solidFill>
                <a:schemeClr val="lt1"/>
              </a:solidFill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solidFill>
                      <a:srgbClr val="7030A0"/>
                    </a:solidFill>
                  </a:rPr>
                  <a:t>main {</a:t>
                </a:r>
              </a:p>
              <a:p>
                <a:r>
                  <a:rPr lang="en-US" sz="800" dirty="0" err="1">
                    <a:solidFill>
                      <a:srgbClr val="7030A0"/>
                    </a:solidFill>
                  </a:rPr>
                  <a:t>energy_manage</a:t>
                </a:r>
                <a:r>
                  <a:rPr lang="en-US" sz="800" dirty="0"/>
                  <a:t> {</a:t>
                </a:r>
                <a:br>
                  <a:rPr lang="en-US" sz="800" dirty="0"/>
                </a:br>
                <a:r>
                  <a:rPr lang="en-US" sz="800" dirty="0">
                    <a:solidFill>
                      <a:schemeClr val="tx2">
                        <a:lumMod val="75000"/>
                      </a:schemeClr>
                    </a:solidFill>
                  </a:rPr>
                  <a:t>return</a:t>
                </a:r>
                <a:r>
                  <a:rPr lang="en-US" sz="800" dirty="0"/>
                  <a:t> </a:t>
                </a:r>
                <a:r>
                  <a:rPr lang="en-US" sz="800" dirty="0" err="1"/>
                  <a:t>duty_cycle</a:t>
                </a:r>
                <a:endParaRPr lang="en-US" sz="800" dirty="0"/>
              </a:p>
              <a:p>
                <a:r>
                  <a:rPr lang="en-US" sz="800" dirty="0"/>
                  <a:t>}</a:t>
                </a:r>
              </a:p>
              <a:p>
                <a:r>
                  <a:rPr lang="en-US" sz="800" dirty="0"/>
                  <a:t>}</a:t>
                </a:r>
              </a:p>
            </p:txBody>
          </p:sp>
        </p:grp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5E0B2ED9-6CCB-4D49-A393-6357EA5DEAA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88057" y="1865431"/>
              <a:ext cx="1235317" cy="551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3221AD88-B7A4-7B4B-B5E3-2981A6F88A48}"/>
                </a:ext>
              </a:extLst>
            </p:cNvPr>
            <p:cNvCxnSpPr>
              <a:cxnSpLocks/>
              <a:stCxn id="57" idx="0"/>
              <a:endCxn id="66" idx="2"/>
            </p:cNvCxnSpPr>
            <p:nvPr/>
          </p:nvCxnSpPr>
          <p:spPr>
            <a:xfrm flipV="1">
              <a:off x="5940453" y="2649753"/>
              <a:ext cx="491" cy="326016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E87BBF8B-0FB9-AA48-B75E-E9A581BD975A}"/>
                </a:ext>
              </a:extLst>
            </p:cNvPr>
            <p:cNvCxnSpPr>
              <a:cxnSpLocks/>
              <a:stCxn id="62" idx="0"/>
              <a:endCxn id="49" idx="2"/>
            </p:cNvCxnSpPr>
            <p:nvPr/>
          </p:nvCxnSpPr>
          <p:spPr>
            <a:xfrm flipH="1" flipV="1">
              <a:off x="7963149" y="2621648"/>
              <a:ext cx="2634" cy="355995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2A982C51-60DF-BF47-BB5A-A6BE2BEFCA24}"/>
              </a:ext>
            </a:extLst>
          </p:cNvPr>
          <p:cNvCxnSpPr/>
          <p:nvPr/>
        </p:nvCxnSpPr>
        <p:spPr>
          <a:xfrm>
            <a:off x="0" y="2832690"/>
            <a:ext cx="9144000" cy="0"/>
          </a:xfrm>
          <a:prstGeom prst="line">
            <a:avLst/>
          </a:prstGeom>
          <a:ln w="1905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9BD41A67-8471-7249-8BE8-AD4D95120ED7}"/>
              </a:ext>
            </a:extLst>
          </p:cNvPr>
          <p:cNvSpPr txBox="1"/>
          <p:nvPr/>
        </p:nvSpPr>
        <p:spPr>
          <a:xfrm>
            <a:off x="63207" y="2861739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Hardware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B273CDF5-3A61-D742-8B2F-65BBC67A035D}"/>
              </a:ext>
            </a:extLst>
          </p:cNvPr>
          <p:cNvSpPr txBox="1"/>
          <p:nvPr/>
        </p:nvSpPr>
        <p:spPr>
          <a:xfrm>
            <a:off x="71623" y="2509228"/>
            <a:ext cx="891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Software</a:t>
            </a:r>
          </a:p>
        </p:txBody>
      </p:sp>
    </p:spTree>
    <p:extLst>
      <p:ext uri="{BB962C8B-B14F-4D97-AF65-F5344CB8AC3E}">
        <p14:creationId xmlns:p14="http://schemas.microsoft.com/office/powerpoint/2010/main" val="34633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57999D-901F-1F43-97A2-5BD5863C80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  <p:sp>
        <p:nvSpPr>
          <p:cNvPr id="6" name="Google Shape;88;p12">
            <a:extLst>
              <a:ext uri="{FF2B5EF4-FFF2-40B4-BE49-F238E27FC236}">
                <a16:creationId xmlns:a16="http://schemas.microsoft.com/office/drawing/2014/main" id="{7DD86A99-172C-C845-8A8A-E4D307CF99EE}"/>
              </a:ext>
            </a:extLst>
          </p:cNvPr>
          <p:cNvSpPr txBox="1">
            <a:spLocks/>
          </p:cNvSpPr>
          <p:nvPr/>
        </p:nvSpPr>
        <p:spPr>
          <a:xfrm>
            <a:off x="178606" y="39944"/>
            <a:ext cx="8576319" cy="728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2800" b="1" dirty="0">
                <a:solidFill>
                  <a:schemeClr val="tx2">
                    <a:lumMod val="25000"/>
                  </a:schemeClr>
                </a:solidFill>
              </a:rPr>
              <a:t>Energy-Application</a:t>
            </a:r>
            <a:r>
              <a:rPr lang="en-US" sz="2800" dirty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en-US" sz="2800" b="1" dirty="0">
                <a:solidFill>
                  <a:schemeClr val="tx2">
                    <a:lumMod val="25000"/>
                  </a:schemeClr>
                </a:solidFill>
              </a:rPr>
              <a:t>Interface: Energy API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0E6655-5955-CD4D-A9D9-747329A73B2E}"/>
              </a:ext>
            </a:extLst>
          </p:cNvPr>
          <p:cNvSpPr txBox="1"/>
          <p:nvPr/>
        </p:nvSpPr>
        <p:spPr>
          <a:xfrm>
            <a:off x="1042017" y="702588"/>
            <a:ext cx="66668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/>
              <a:t>Altair </a:t>
            </a:r>
            <a:r>
              <a:rPr lang="en-US" sz="2400" dirty="0"/>
              <a:t>implements a set of energy API on top of a general hardware interface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76130CE-5CB5-4149-B540-DE43259CEE86}"/>
              </a:ext>
            </a:extLst>
          </p:cNvPr>
          <p:cNvSpPr txBox="1"/>
          <p:nvPr/>
        </p:nvSpPr>
        <p:spPr>
          <a:xfrm>
            <a:off x="2729273" y="4094259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List of Energy API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7976F3-35FC-BC4C-838F-04F5C1DD5A75}"/>
              </a:ext>
            </a:extLst>
          </p:cNvPr>
          <p:cNvSpPr txBox="1"/>
          <p:nvPr/>
        </p:nvSpPr>
        <p:spPr>
          <a:xfrm>
            <a:off x="6853046" y="-1213658"/>
            <a:ext cx="25151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to receive optimal duty-cycle of operation over a time period</a:t>
            </a:r>
          </a:p>
          <a:p>
            <a:endParaRPr lang="en-US" sz="1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C30DBF4-E5E9-D348-9F8D-64E5D0D0FC46}"/>
              </a:ext>
            </a:extLst>
          </p:cNvPr>
          <p:cNvSpPr txBox="1"/>
          <p:nvPr/>
        </p:nvSpPr>
        <p:spPr>
          <a:xfrm>
            <a:off x="9582580" y="1630308"/>
            <a:ext cx="3232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status to ask for </a:t>
            </a:r>
            <a:br>
              <a:rPr lang="en-US" sz="1800" dirty="0"/>
            </a:br>
            <a:r>
              <a:rPr lang="en-US" sz="1800" dirty="0"/>
              <a:t>capacitor energy level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070CB4E-F0C4-1744-953E-5225479E7619}"/>
              </a:ext>
            </a:extLst>
          </p:cNvPr>
          <p:cNvSpPr txBox="1"/>
          <p:nvPr/>
        </p:nvSpPr>
        <p:spPr>
          <a:xfrm>
            <a:off x="-2296107" y="4214825"/>
            <a:ext cx="2618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receives a list of running tasks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9C31B0D-5759-6D47-A258-221AD7EB6B92}"/>
              </a:ext>
            </a:extLst>
          </p:cNvPr>
          <p:cNvSpPr txBox="1"/>
          <p:nvPr/>
        </p:nvSpPr>
        <p:spPr>
          <a:xfrm>
            <a:off x="-1882987" y="-958121"/>
            <a:ext cx="22054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receives any hard requirements from the application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76A9777-E862-B040-9051-E82875E76954}"/>
              </a:ext>
            </a:extLst>
          </p:cNvPr>
          <p:cNvGraphicFramePr>
            <a:graphicFrameLocks noGrp="1"/>
          </p:cNvGraphicFramePr>
          <p:nvPr/>
        </p:nvGraphicFramePr>
        <p:xfrm>
          <a:off x="1042017" y="1953473"/>
          <a:ext cx="7015256" cy="1854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07628">
                  <a:extLst>
                    <a:ext uri="{9D8B030D-6E8A-4147-A177-3AD203B41FA5}">
                      <a16:colId xmlns:a16="http://schemas.microsoft.com/office/drawing/2014/main" val="3274547465"/>
                    </a:ext>
                  </a:extLst>
                </a:gridCol>
                <a:gridCol w="3507628">
                  <a:extLst>
                    <a:ext uri="{9D8B030D-6E8A-4147-A177-3AD203B41FA5}">
                      <a16:colId xmlns:a16="http://schemas.microsoft.com/office/drawing/2014/main" val="36374357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0070C0"/>
                          </a:solidFill>
                        </a:rPr>
                        <a:t>Energy Supervisor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0070C0"/>
                          </a:solidFill>
                        </a:rPr>
                        <a:t> Main Application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477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/>
                        <a:t>c_param_t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>
                          <a:solidFill>
                            <a:srgbClr val="7030A0"/>
                          </a:solidFill>
                        </a:rPr>
                        <a:t>get_critical_parameters</a:t>
                      </a:r>
                      <a:r>
                        <a:rPr lang="en-US" sz="1600" dirty="0"/>
                        <a:t>()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dc_t</a:t>
                      </a:r>
                      <a:r>
                        <a:rPr lang="en-US" sz="1600" dirty="0"/>
                        <a:t>  </a:t>
                      </a:r>
                      <a:r>
                        <a:rPr lang="en-US" sz="1600" dirty="0" err="1">
                          <a:solidFill>
                            <a:srgbClr val="7030A0"/>
                          </a:solidFill>
                        </a:rPr>
                        <a:t>get_optimal_dutycycle</a:t>
                      </a:r>
                      <a:r>
                        <a:rPr lang="en-US" sz="1600" dirty="0"/>
                        <a:t>()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025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/>
                        <a:t>list_param_t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>
                          <a:solidFill>
                            <a:srgbClr val="7030A0"/>
                          </a:solidFill>
                        </a:rPr>
                        <a:t>get_app_list</a:t>
                      </a:r>
                      <a:r>
                        <a:rPr lang="en-US" sz="1600" dirty="0"/>
                        <a:t>()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double </a:t>
                      </a:r>
                      <a:r>
                        <a:rPr lang="en-US" sz="1600" dirty="0" err="1">
                          <a:solidFill>
                            <a:srgbClr val="7030A0"/>
                          </a:solidFill>
                        </a:rPr>
                        <a:t>get_current_energy_status</a:t>
                      </a:r>
                      <a:r>
                        <a:rPr lang="en-US" sz="1600" dirty="0"/>
                        <a:t>()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0961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/>
                        <a:t>mode_param_t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>
                          <a:solidFill>
                            <a:srgbClr val="7030A0"/>
                          </a:solidFill>
                        </a:rPr>
                        <a:t>get_power_modes</a:t>
                      </a:r>
                      <a:r>
                        <a:rPr lang="en-US" sz="1600" dirty="0"/>
                        <a:t>()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int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>
                          <a:solidFill>
                            <a:srgbClr val="7030A0"/>
                          </a:solidFill>
                        </a:rPr>
                        <a:t>get_update_period</a:t>
                      </a:r>
                      <a:r>
                        <a:rPr lang="en-US" sz="1600" dirty="0"/>
                        <a:t>()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27745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model_array_t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>
                          <a:solidFill>
                            <a:srgbClr val="7030A0"/>
                          </a:solidFill>
                        </a:rPr>
                        <a:t>get_energy_model</a:t>
                      </a:r>
                      <a:r>
                        <a:rPr lang="en-US" sz="1600" dirty="0"/>
                        <a:t>()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65654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484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18F4D8-EEFF-7A4C-BB48-D24AF063B0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  <p:sp>
        <p:nvSpPr>
          <p:cNvPr id="18" name="Google Shape;88;p12">
            <a:extLst>
              <a:ext uri="{FF2B5EF4-FFF2-40B4-BE49-F238E27FC236}">
                <a16:creationId xmlns:a16="http://schemas.microsoft.com/office/drawing/2014/main" id="{1FCD3E55-A983-5D43-B1C8-5B1F2A42C8C7}"/>
              </a:ext>
            </a:extLst>
          </p:cNvPr>
          <p:cNvSpPr txBox="1">
            <a:spLocks/>
          </p:cNvSpPr>
          <p:nvPr/>
        </p:nvSpPr>
        <p:spPr>
          <a:xfrm>
            <a:off x="178606" y="-32721"/>
            <a:ext cx="8576319" cy="728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2800" b="1" dirty="0">
                <a:solidFill>
                  <a:schemeClr val="tx2">
                    <a:lumMod val="25000"/>
                  </a:schemeClr>
                </a:solidFill>
              </a:rPr>
              <a:t>Example control flow diagram between the supervisor and application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606E5B-DE92-BB4D-BCE6-96CF9907D0DA}"/>
              </a:ext>
            </a:extLst>
          </p:cNvPr>
          <p:cNvSpPr/>
          <p:nvPr/>
        </p:nvSpPr>
        <p:spPr>
          <a:xfrm>
            <a:off x="1221393" y="984347"/>
            <a:ext cx="7259182" cy="3869336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48C9AB-72AF-7748-A2AD-5F44804845F7}"/>
              </a:ext>
            </a:extLst>
          </p:cNvPr>
          <p:cNvSpPr txBox="1"/>
          <p:nvPr/>
        </p:nvSpPr>
        <p:spPr>
          <a:xfrm>
            <a:off x="5038015" y="1667930"/>
            <a:ext cx="3255518" cy="304698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Times" pitchFamily="2" charset="0"/>
              </a:rPr>
              <a:t>int</a:t>
            </a:r>
            <a:r>
              <a:rPr lang="en-US" sz="1600" dirty="0">
                <a:latin typeface="Times" pitchFamily="2" charset="0"/>
              </a:rPr>
              <a:t> main (){</a:t>
            </a:r>
          </a:p>
          <a:p>
            <a:r>
              <a:rPr lang="en-US" sz="1600" dirty="0">
                <a:latin typeface="Times" pitchFamily="2" charset="0"/>
              </a:rPr>
              <a:t>…..</a:t>
            </a:r>
          </a:p>
          <a:p>
            <a:r>
              <a:rPr lang="en-US" sz="1600" dirty="0">
                <a:latin typeface="Times" pitchFamily="2" charset="0"/>
              </a:rPr>
              <a:t>   </a:t>
            </a:r>
            <a:r>
              <a:rPr lang="en-US" sz="1600" b="1" dirty="0" err="1">
                <a:latin typeface="Times" pitchFamily="2" charset="0"/>
              </a:rPr>
              <a:t>configure_supervisor</a:t>
            </a:r>
            <a:r>
              <a:rPr lang="en-US" sz="1600" dirty="0">
                <a:latin typeface="Times" pitchFamily="2" charset="0"/>
              </a:rPr>
              <a:t>();</a:t>
            </a:r>
          </a:p>
          <a:p>
            <a:r>
              <a:rPr lang="en-US" sz="1600" dirty="0">
                <a:latin typeface="Times" pitchFamily="2" charset="0"/>
              </a:rPr>
              <a:t>….</a:t>
            </a:r>
          </a:p>
          <a:p>
            <a:r>
              <a:rPr lang="en-US" sz="1600" b="1" dirty="0">
                <a:latin typeface="Times" pitchFamily="2" charset="0"/>
              </a:rPr>
              <a:t>   </a:t>
            </a:r>
          </a:p>
          <a:p>
            <a:r>
              <a:rPr lang="en-US" sz="1600" b="1" dirty="0">
                <a:latin typeface="Times" pitchFamily="2" charset="0"/>
              </a:rPr>
              <a:t>   </a:t>
            </a:r>
          </a:p>
          <a:p>
            <a:r>
              <a:rPr lang="en-US" sz="1600" b="1" dirty="0">
                <a:latin typeface="Times" pitchFamily="2" charset="0"/>
              </a:rPr>
              <a:t>   </a:t>
            </a:r>
            <a:r>
              <a:rPr lang="en-US" sz="1600" b="1" dirty="0" err="1">
                <a:latin typeface="Times" pitchFamily="2" charset="0"/>
              </a:rPr>
              <a:t>get_current_energy_status</a:t>
            </a:r>
            <a:r>
              <a:rPr lang="en-US" sz="1600" dirty="0">
                <a:latin typeface="Times" pitchFamily="2" charset="0"/>
              </a:rPr>
              <a:t>();</a:t>
            </a:r>
          </a:p>
          <a:p>
            <a:r>
              <a:rPr lang="en-US" sz="1600" dirty="0">
                <a:latin typeface="Times" pitchFamily="2" charset="0"/>
              </a:rPr>
              <a:t>   </a:t>
            </a:r>
            <a:r>
              <a:rPr lang="en-US" sz="1600" dirty="0" err="1">
                <a:latin typeface="Times" pitchFamily="2" charset="0"/>
              </a:rPr>
              <a:t>set_timer</a:t>
            </a:r>
            <a:r>
              <a:rPr lang="en-US" sz="1600" dirty="0">
                <a:latin typeface="Times" pitchFamily="2" charset="0"/>
              </a:rPr>
              <a:t> = </a:t>
            </a:r>
            <a:r>
              <a:rPr lang="en-US" sz="1600" b="1" dirty="0" err="1">
                <a:latin typeface="Times" pitchFamily="2" charset="0"/>
              </a:rPr>
              <a:t>get_update_period</a:t>
            </a:r>
            <a:r>
              <a:rPr lang="en-US" sz="1600" dirty="0">
                <a:latin typeface="Times" pitchFamily="2" charset="0"/>
              </a:rPr>
              <a:t>();</a:t>
            </a:r>
          </a:p>
          <a:p>
            <a:r>
              <a:rPr lang="en-US" sz="1600" dirty="0">
                <a:latin typeface="Times" pitchFamily="2" charset="0"/>
              </a:rPr>
              <a:t>   // once </a:t>
            </a:r>
            <a:r>
              <a:rPr lang="en-US" sz="1600" dirty="0" err="1">
                <a:latin typeface="Times" pitchFamily="2" charset="0"/>
              </a:rPr>
              <a:t>set_timer</a:t>
            </a:r>
            <a:r>
              <a:rPr lang="en-US" sz="1600" dirty="0">
                <a:latin typeface="Times" pitchFamily="2" charset="0"/>
              </a:rPr>
              <a:t> expires</a:t>
            </a:r>
          </a:p>
          <a:p>
            <a:r>
              <a:rPr lang="en-US" sz="1600" dirty="0">
                <a:latin typeface="Times" pitchFamily="2" charset="0"/>
              </a:rPr>
              <a:t>  </a:t>
            </a:r>
            <a:r>
              <a:rPr lang="en-US" sz="1600" b="1" dirty="0">
                <a:latin typeface="Times" pitchFamily="2" charset="0"/>
              </a:rPr>
              <a:t> </a:t>
            </a:r>
            <a:r>
              <a:rPr lang="en-US" sz="1600" b="1" dirty="0" err="1">
                <a:latin typeface="Times" pitchFamily="2" charset="0"/>
              </a:rPr>
              <a:t>get_optimal_duty_cycle</a:t>
            </a:r>
            <a:r>
              <a:rPr lang="en-US" sz="1600" dirty="0">
                <a:latin typeface="Times" pitchFamily="2" charset="0"/>
              </a:rPr>
              <a:t>();</a:t>
            </a:r>
          </a:p>
          <a:p>
            <a:r>
              <a:rPr lang="en-US" sz="1600" dirty="0">
                <a:latin typeface="Times" pitchFamily="2" charset="0"/>
              </a:rPr>
              <a:t>…..</a:t>
            </a:r>
          </a:p>
          <a:p>
            <a:r>
              <a:rPr lang="en-US" sz="1600" dirty="0">
                <a:latin typeface="Times" pitchFamily="2" charset="0"/>
              </a:rPr>
              <a:t>}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96E407-3BFA-2F4C-B21C-6BC49168ED80}"/>
              </a:ext>
            </a:extLst>
          </p:cNvPr>
          <p:cNvSpPr txBox="1"/>
          <p:nvPr/>
        </p:nvSpPr>
        <p:spPr>
          <a:xfrm>
            <a:off x="1423239" y="1675877"/>
            <a:ext cx="3113797" cy="304698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Times" pitchFamily="2" charset="0"/>
              </a:rPr>
              <a:t>int</a:t>
            </a:r>
            <a:r>
              <a:rPr lang="en-US" sz="1600" dirty="0">
                <a:latin typeface="Times" pitchFamily="2" charset="0"/>
              </a:rPr>
              <a:t> main (){</a:t>
            </a:r>
          </a:p>
          <a:p>
            <a:r>
              <a:rPr lang="en-US" sz="1600" dirty="0">
                <a:latin typeface="Times" pitchFamily="2" charset="0"/>
              </a:rPr>
              <a:t>…..</a:t>
            </a:r>
          </a:p>
          <a:p>
            <a:r>
              <a:rPr lang="en-US" sz="1600" dirty="0">
                <a:latin typeface="Times" pitchFamily="2" charset="0"/>
              </a:rPr>
              <a:t>    </a:t>
            </a:r>
            <a:r>
              <a:rPr lang="en-US" sz="1600" b="1" dirty="0" err="1">
                <a:latin typeface="Times" pitchFamily="2" charset="0"/>
              </a:rPr>
              <a:t>wait_for_cmd_from_app</a:t>
            </a:r>
            <a:r>
              <a:rPr lang="en-US" sz="1600" b="1" dirty="0">
                <a:latin typeface="Times" pitchFamily="2" charset="0"/>
              </a:rPr>
              <a:t> </a:t>
            </a:r>
            <a:r>
              <a:rPr lang="en-US" sz="1600" dirty="0">
                <a:latin typeface="Times" pitchFamily="2" charset="0"/>
              </a:rPr>
              <a:t>();</a:t>
            </a:r>
            <a:br>
              <a:rPr lang="en-US" sz="1600" dirty="0">
                <a:latin typeface="Times" pitchFamily="2" charset="0"/>
              </a:rPr>
            </a:br>
            <a:r>
              <a:rPr lang="en-US" sz="1600" dirty="0">
                <a:latin typeface="Times" pitchFamily="2" charset="0"/>
              </a:rPr>
              <a:t>    </a:t>
            </a:r>
            <a:r>
              <a:rPr lang="en-US" sz="1600" b="1" dirty="0" err="1">
                <a:latin typeface="Times" pitchFamily="2" charset="0"/>
              </a:rPr>
              <a:t>get_critical_parameters</a:t>
            </a:r>
            <a:r>
              <a:rPr lang="en-US" sz="1600" dirty="0">
                <a:latin typeface="Times" pitchFamily="2" charset="0"/>
              </a:rPr>
              <a:t>();</a:t>
            </a:r>
          </a:p>
          <a:p>
            <a:r>
              <a:rPr lang="en-US" sz="1600" b="1" dirty="0">
                <a:latin typeface="Times" pitchFamily="2" charset="0"/>
              </a:rPr>
              <a:t>    get_ </a:t>
            </a:r>
            <a:r>
              <a:rPr lang="en-US" sz="1600" b="1" dirty="0" err="1">
                <a:latin typeface="Times" pitchFamily="2" charset="0"/>
              </a:rPr>
              <a:t>app_list</a:t>
            </a:r>
            <a:r>
              <a:rPr lang="en-US" sz="1600" dirty="0">
                <a:latin typeface="Times" pitchFamily="2" charset="0"/>
              </a:rPr>
              <a:t>();</a:t>
            </a:r>
          </a:p>
          <a:p>
            <a:r>
              <a:rPr lang="en-US" sz="1600" b="1" dirty="0">
                <a:latin typeface="Times" pitchFamily="2" charset="0"/>
              </a:rPr>
              <a:t>    get_ </a:t>
            </a:r>
            <a:r>
              <a:rPr lang="en-US" sz="1600" b="1" dirty="0" err="1">
                <a:latin typeface="Times" pitchFamily="2" charset="0"/>
              </a:rPr>
              <a:t>power_modes</a:t>
            </a:r>
            <a:r>
              <a:rPr lang="en-US" sz="1600" dirty="0">
                <a:latin typeface="Times" pitchFamily="2" charset="0"/>
              </a:rPr>
              <a:t>();</a:t>
            </a:r>
          </a:p>
          <a:p>
            <a:r>
              <a:rPr lang="en-US" sz="1600" dirty="0">
                <a:latin typeface="Times" pitchFamily="2" charset="0"/>
              </a:rPr>
              <a:t>…..</a:t>
            </a:r>
          </a:p>
          <a:p>
            <a:endParaRPr lang="en-US" sz="1600" dirty="0">
              <a:latin typeface="Times" pitchFamily="2" charset="0"/>
            </a:endParaRPr>
          </a:p>
          <a:p>
            <a:endParaRPr lang="en-US" sz="1600" dirty="0">
              <a:latin typeface="Times" pitchFamily="2" charset="0"/>
            </a:endParaRPr>
          </a:p>
          <a:p>
            <a:endParaRPr lang="en-US" sz="1600" dirty="0">
              <a:latin typeface="Times" pitchFamily="2" charset="0"/>
            </a:endParaRPr>
          </a:p>
          <a:p>
            <a:endParaRPr lang="en-US" sz="1600" dirty="0">
              <a:latin typeface="Times" pitchFamily="2" charset="0"/>
            </a:endParaRPr>
          </a:p>
          <a:p>
            <a:r>
              <a:rPr lang="en-US" sz="1600" dirty="0">
                <a:latin typeface="Times" pitchFamily="2" charset="0"/>
              </a:rPr>
              <a:t>}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50E538F-96CD-1847-BEB4-1582D0B87558}"/>
              </a:ext>
            </a:extLst>
          </p:cNvPr>
          <p:cNvCxnSpPr>
            <a:cxnSpLocks/>
          </p:cNvCxnSpPr>
          <p:nvPr/>
        </p:nvCxnSpPr>
        <p:spPr>
          <a:xfrm flipH="1">
            <a:off x="4176076" y="2340466"/>
            <a:ext cx="861939" cy="0"/>
          </a:xfrm>
          <a:prstGeom prst="straightConnector1">
            <a:avLst/>
          </a:prstGeom>
          <a:ln w="158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D3C8760-63DB-F94F-B7B8-ACF49EE42B74}"/>
              </a:ext>
            </a:extLst>
          </p:cNvPr>
          <p:cNvCxnSpPr>
            <a:cxnSpLocks/>
          </p:cNvCxnSpPr>
          <p:nvPr/>
        </p:nvCxnSpPr>
        <p:spPr>
          <a:xfrm>
            <a:off x="4535332" y="3298845"/>
            <a:ext cx="646108" cy="11245"/>
          </a:xfrm>
          <a:prstGeom prst="straightConnector1">
            <a:avLst/>
          </a:prstGeom>
          <a:ln w="158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1C2B41C-53CB-5B41-A086-1E8F4A931F8F}"/>
              </a:ext>
            </a:extLst>
          </p:cNvPr>
          <p:cNvSpPr txBox="1"/>
          <p:nvPr/>
        </p:nvSpPr>
        <p:spPr>
          <a:xfrm>
            <a:off x="1423239" y="1185342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7030A0"/>
                </a:solidFill>
                <a:latin typeface="Times" pitchFamily="2" charset="0"/>
              </a:rPr>
              <a:t>Energy supervisor code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04AAE0-B81F-8542-80E8-E30054F9D6EE}"/>
              </a:ext>
            </a:extLst>
          </p:cNvPr>
          <p:cNvSpPr txBox="1"/>
          <p:nvPr/>
        </p:nvSpPr>
        <p:spPr>
          <a:xfrm>
            <a:off x="7070616" y="1169887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B050"/>
                </a:solidFill>
                <a:latin typeface="Times" pitchFamily="2" charset="0"/>
              </a:rPr>
              <a:t>App code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ADB04C2-FD91-524B-98CB-E283CB461841}"/>
              </a:ext>
            </a:extLst>
          </p:cNvPr>
          <p:cNvCxnSpPr>
            <a:cxnSpLocks/>
          </p:cNvCxnSpPr>
          <p:nvPr/>
        </p:nvCxnSpPr>
        <p:spPr>
          <a:xfrm flipH="1">
            <a:off x="3088170" y="2767832"/>
            <a:ext cx="1949844" cy="0"/>
          </a:xfrm>
          <a:prstGeom prst="straightConnector1">
            <a:avLst/>
          </a:prstGeom>
          <a:ln w="158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5510AB1-8747-5B40-898B-C8C1EA414D3E}"/>
              </a:ext>
            </a:extLst>
          </p:cNvPr>
          <p:cNvCxnSpPr>
            <a:cxnSpLocks/>
          </p:cNvCxnSpPr>
          <p:nvPr/>
        </p:nvCxnSpPr>
        <p:spPr>
          <a:xfrm flipH="1">
            <a:off x="3616748" y="3049988"/>
            <a:ext cx="1436256" cy="0"/>
          </a:xfrm>
          <a:prstGeom prst="straightConnector1">
            <a:avLst/>
          </a:prstGeom>
          <a:ln w="158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40D5931-F7E0-CC44-856E-8381A62F5482}"/>
              </a:ext>
            </a:extLst>
          </p:cNvPr>
          <p:cNvCxnSpPr>
            <a:cxnSpLocks/>
          </p:cNvCxnSpPr>
          <p:nvPr/>
        </p:nvCxnSpPr>
        <p:spPr>
          <a:xfrm>
            <a:off x="4535332" y="4051750"/>
            <a:ext cx="646108" cy="0"/>
          </a:xfrm>
          <a:prstGeom prst="straightConnector1">
            <a:avLst/>
          </a:prstGeom>
          <a:ln w="158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FB1604F-5C70-E94A-9763-4FE223054B58}"/>
              </a:ext>
            </a:extLst>
          </p:cNvPr>
          <p:cNvCxnSpPr>
            <a:cxnSpLocks/>
          </p:cNvCxnSpPr>
          <p:nvPr/>
        </p:nvCxnSpPr>
        <p:spPr>
          <a:xfrm flipH="1">
            <a:off x="4176075" y="2600568"/>
            <a:ext cx="861939" cy="0"/>
          </a:xfrm>
          <a:prstGeom prst="straightConnector1">
            <a:avLst/>
          </a:prstGeom>
          <a:ln w="158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CF9DC1EE-EB4D-954A-AB97-846CA9BFE542}"/>
              </a:ext>
            </a:extLst>
          </p:cNvPr>
          <p:cNvSpPr/>
          <p:nvPr/>
        </p:nvSpPr>
        <p:spPr>
          <a:xfrm>
            <a:off x="1618937" y="2461670"/>
            <a:ext cx="2557138" cy="82558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536E86-835D-EA4F-9B79-F036F505095B}"/>
              </a:ext>
            </a:extLst>
          </p:cNvPr>
          <p:cNvSpPr/>
          <p:nvPr/>
        </p:nvSpPr>
        <p:spPr>
          <a:xfrm>
            <a:off x="5181440" y="2169250"/>
            <a:ext cx="2208710" cy="2924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xx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CBE4CD4-3514-034F-BB46-ED3CCEAC9A32}"/>
              </a:ext>
            </a:extLst>
          </p:cNvPr>
          <p:cNvCxnSpPr>
            <a:cxnSpLocks/>
          </p:cNvCxnSpPr>
          <p:nvPr/>
        </p:nvCxnSpPr>
        <p:spPr>
          <a:xfrm>
            <a:off x="4535332" y="3574564"/>
            <a:ext cx="646108" cy="0"/>
          </a:xfrm>
          <a:prstGeom prst="straightConnector1">
            <a:avLst/>
          </a:prstGeom>
          <a:ln w="158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3623F232-EC09-4544-AD91-AC5465801870}"/>
              </a:ext>
            </a:extLst>
          </p:cNvPr>
          <p:cNvSpPr/>
          <p:nvPr/>
        </p:nvSpPr>
        <p:spPr>
          <a:xfrm>
            <a:off x="5203248" y="3199371"/>
            <a:ext cx="2943304" cy="97856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29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 animBg="1"/>
      <p:bldP spid="4" grpId="0" animBg="1"/>
      <p:bldP spid="3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C53F98-C7D8-454D-B672-96C714B2E67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  <p:sp>
        <p:nvSpPr>
          <p:cNvPr id="6" name="Google Shape;88;p12">
            <a:extLst>
              <a:ext uri="{FF2B5EF4-FFF2-40B4-BE49-F238E27FC236}">
                <a16:creationId xmlns:a16="http://schemas.microsoft.com/office/drawing/2014/main" id="{9C663965-1921-1D44-A8FF-93EC15546AFB}"/>
              </a:ext>
            </a:extLst>
          </p:cNvPr>
          <p:cNvSpPr txBox="1">
            <a:spLocks/>
          </p:cNvSpPr>
          <p:nvPr/>
        </p:nvSpPr>
        <p:spPr>
          <a:xfrm>
            <a:off x="650496" y="0"/>
            <a:ext cx="8576319" cy="728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2800" b="1" dirty="0">
                <a:solidFill>
                  <a:schemeClr val="tx2">
                    <a:lumMod val="25000"/>
                  </a:schemeClr>
                </a:solidFill>
              </a:rPr>
              <a:t>Preliminary Results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7BAC0C-9B0E-2244-BAC8-5EB64D4437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773043" y="597370"/>
            <a:ext cx="1717580" cy="69922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B34E70-D2CB-A14B-B218-5163ECC075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1833" y="613973"/>
            <a:ext cx="3027694" cy="26207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76D0C99-DE45-2F4D-94EC-3D9282C3C7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091" y="696217"/>
            <a:ext cx="2926431" cy="243988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9490C61-91E6-FF4F-B735-1A2B2E23551A}"/>
              </a:ext>
            </a:extLst>
          </p:cNvPr>
          <p:cNvSpPr/>
          <p:nvPr/>
        </p:nvSpPr>
        <p:spPr>
          <a:xfrm>
            <a:off x="529" y="4834634"/>
            <a:ext cx="1845377" cy="2308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900" b="1" dirty="0">
                <a:solidFill>
                  <a:schemeClr val="tx1"/>
                </a:solidFill>
              </a:rPr>
              <a:t>Energy-management  Domain 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765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970930-D64D-0C4D-A695-AA41459E541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sp>
        <p:nvSpPr>
          <p:cNvPr id="11" name="Google Shape;88;p12">
            <a:extLst>
              <a:ext uri="{FF2B5EF4-FFF2-40B4-BE49-F238E27FC236}">
                <a16:creationId xmlns:a16="http://schemas.microsoft.com/office/drawing/2014/main" id="{EDDDAC35-CDE8-114C-AB28-51B57B5FF561}"/>
              </a:ext>
            </a:extLst>
          </p:cNvPr>
          <p:cNvSpPr txBox="1">
            <a:spLocks/>
          </p:cNvSpPr>
          <p:nvPr/>
        </p:nvSpPr>
        <p:spPr>
          <a:xfrm>
            <a:off x="452956" y="84657"/>
            <a:ext cx="8576319" cy="728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2800" b="1" dirty="0">
                <a:solidFill>
                  <a:schemeClr val="bg2"/>
                </a:solidFill>
              </a:rPr>
              <a:t>What are the challenges of making battery-powered sensors battery-less?</a:t>
            </a:r>
            <a:endParaRPr lang="en-US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B25F39-A6C2-414A-B488-24977221C7EA}"/>
              </a:ext>
            </a:extLst>
          </p:cNvPr>
          <p:cNvSpPr txBox="1"/>
          <p:nvPr/>
        </p:nvSpPr>
        <p:spPr>
          <a:xfrm>
            <a:off x="1031632" y="3058987"/>
            <a:ext cx="6972936" cy="646331"/>
          </a:xfrm>
          <a:prstGeom prst="rect">
            <a:avLst/>
          </a:prstGeom>
          <a:noFill/>
          <a:ln w="2222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B0F0"/>
                </a:solidFill>
                <a:latin typeface="American Typewriter" panose="02090604020004020304" pitchFamily="18" charset="77"/>
                <a:cs typeface="Angsana New" panose="02020603050405020304" pitchFamily="18" charset="-34"/>
              </a:rPr>
              <a:t>Available energy varies depending on time, space, and the source of energy  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7A88C3-FED4-EA4E-8A66-08E13C45D199}"/>
              </a:ext>
            </a:extLst>
          </p:cNvPr>
          <p:cNvSpPr txBox="1"/>
          <p:nvPr/>
        </p:nvSpPr>
        <p:spPr>
          <a:xfrm>
            <a:off x="841718" y="3890466"/>
            <a:ext cx="7352764" cy="707886"/>
          </a:xfrm>
          <a:prstGeom prst="rect">
            <a:avLst/>
          </a:prstGeom>
          <a:noFill/>
          <a:ln w="2222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  <a:latin typeface="American Typewriter" panose="02090604020004020304" pitchFamily="18" charset="77"/>
                <a:cs typeface="Angsana New" panose="02020603050405020304" pitchFamily="18" charset="-34"/>
              </a:rPr>
              <a:t>The power supply hardware and energy-management technique is co-designed according to application needs</a:t>
            </a:r>
            <a:r>
              <a:rPr lang="en-US" sz="1800" dirty="0">
                <a:solidFill>
                  <a:srgbClr val="00B0F0"/>
                </a:solidFill>
                <a:latin typeface="American Typewriter" panose="02090604020004020304" pitchFamily="18" charset="77"/>
                <a:cs typeface="Angsana New" panose="02020603050405020304" pitchFamily="18" charset="-34"/>
              </a:rPr>
              <a:t>. </a:t>
            </a:r>
            <a:endParaRPr lang="en-US" dirty="0">
              <a:solidFill>
                <a:srgbClr val="00B0F0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F4DFC2E-4046-F442-B511-22A11C02BF7C}"/>
              </a:ext>
            </a:extLst>
          </p:cNvPr>
          <p:cNvGrpSpPr/>
          <p:nvPr/>
        </p:nvGrpSpPr>
        <p:grpSpPr>
          <a:xfrm>
            <a:off x="974061" y="1302021"/>
            <a:ext cx="7317063" cy="1592382"/>
            <a:chOff x="968808" y="1327760"/>
            <a:chExt cx="7317063" cy="159238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479C828-6433-D345-B6EE-EE5DB65F3C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4379" b="15639"/>
            <a:stretch/>
          </p:blipFill>
          <p:spPr>
            <a:xfrm rot="18310334">
              <a:off x="5560861" y="1616367"/>
              <a:ext cx="1592382" cy="1015167"/>
            </a:xfrm>
            <a:prstGeom prst="rect">
              <a:avLst/>
            </a:prstGeom>
          </p:spPr>
        </p:pic>
        <p:sp>
          <p:nvSpPr>
            <p:cNvPr id="21" name="Not Equal 20">
              <a:extLst>
                <a:ext uri="{FF2B5EF4-FFF2-40B4-BE49-F238E27FC236}">
                  <a16:creationId xmlns:a16="http://schemas.microsoft.com/office/drawing/2014/main" id="{976293E9-5F9E-8445-BE4E-69A694291ABA}"/>
                </a:ext>
              </a:extLst>
            </p:cNvPr>
            <p:cNvSpPr/>
            <p:nvPr/>
          </p:nvSpPr>
          <p:spPr>
            <a:xfrm>
              <a:off x="4254872" y="1687655"/>
              <a:ext cx="992377" cy="787791"/>
            </a:xfrm>
            <a:prstGeom prst="mathNotEqual">
              <a:avLst>
                <a:gd name="adj1" fmla="val 6652"/>
                <a:gd name="adj2" fmla="val 6600000"/>
                <a:gd name="adj3" fmla="val 25065"/>
              </a:avLst>
            </a:prstGeom>
            <a:solidFill>
              <a:srgbClr val="FF000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AB4535C-0F9B-F246-80FE-A0466CD06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45599" y="1432883"/>
              <a:ext cx="1507538" cy="126280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0477332-A619-3149-89CE-BA198B283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78333" y="1407681"/>
              <a:ext cx="1507538" cy="1262808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C9300DB-D56D-F240-8378-F156614175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840" t="8214" r="12517" b="13519"/>
            <a:stretch/>
          </p:blipFill>
          <p:spPr>
            <a:xfrm>
              <a:off x="968808" y="1471124"/>
              <a:ext cx="1376791" cy="11993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865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46FCD9-ED0F-EC4F-BCD0-971AA1638BD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2CEEF1-DB77-DE41-8AD7-4B356F5A3683}"/>
              </a:ext>
            </a:extLst>
          </p:cNvPr>
          <p:cNvSpPr txBox="1"/>
          <p:nvPr/>
        </p:nvSpPr>
        <p:spPr>
          <a:xfrm>
            <a:off x="301373" y="1799946"/>
            <a:ext cx="2534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merican Typewriter" panose="02090604020004020304" pitchFamily="18" charset="77"/>
                <a:cs typeface="Angsana New" panose="02020603050405020304" pitchFamily="18" charset="-34"/>
              </a:rPr>
              <a:t>1. Limited power supply hardware functionality</a:t>
            </a:r>
            <a:endParaRPr lang="en-US" sz="2000" dirty="0"/>
          </a:p>
        </p:txBody>
      </p:sp>
      <p:sp>
        <p:nvSpPr>
          <p:cNvPr id="8" name="Google Shape;88;p12">
            <a:extLst>
              <a:ext uri="{FF2B5EF4-FFF2-40B4-BE49-F238E27FC236}">
                <a16:creationId xmlns:a16="http://schemas.microsoft.com/office/drawing/2014/main" id="{C2987BDF-2999-494A-B149-3F7C376E4F59}"/>
              </a:ext>
            </a:extLst>
          </p:cNvPr>
          <p:cNvSpPr txBox="1">
            <a:spLocks/>
          </p:cNvSpPr>
          <p:nvPr/>
        </p:nvSpPr>
        <p:spPr>
          <a:xfrm>
            <a:off x="128911" y="-44224"/>
            <a:ext cx="8900364" cy="728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2800" b="1" dirty="0">
                <a:solidFill>
                  <a:schemeClr val="bg2"/>
                </a:solidFill>
              </a:rPr>
              <a:t>Where does the existing energy-harvesting design approach fall short of?</a:t>
            </a:r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CFDA05-8E5E-444E-A9D8-90301EA6C7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07" r="8544"/>
          <a:stretch/>
        </p:blipFill>
        <p:spPr>
          <a:xfrm rot="19319060">
            <a:off x="2629831" y="1509893"/>
            <a:ext cx="1937702" cy="1621924"/>
          </a:xfrm>
          <a:prstGeom prst="rect">
            <a:avLst/>
          </a:prstGeom>
          <a:scene3d>
            <a:camera prst="orthographicFront">
              <a:rot lat="18899995" lon="0" rev="0"/>
            </a:camera>
            <a:lightRig rig="threePt" dir="t"/>
          </a:scene3d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EC4AE08-71E1-7540-BC78-5E29189B8FC2}"/>
              </a:ext>
            </a:extLst>
          </p:cNvPr>
          <p:cNvSpPr txBox="1"/>
          <p:nvPr/>
        </p:nvSpPr>
        <p:spPr>
          <a:xfrm>
            <a:off x="3067685" y="3266408"/>
            <a:ext cx="638901" cy="30777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PMIC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7794ABE-2359-B947-A8DF-F7D1A45ED13C}"/>
              </a:ext>
            </a:extLst>
          </p:cNvPr>
          <p:cNvGrpSpPr/>
          <p:nvPr/>
        </p:nvGrpSpPr>
        <p:grpSpPr>
          <a:xfrm>
            <a:off x="4466518" y="1733240"/>
            <a:ext cx="2574979" cy="1149075"/>
            <a:chOff x="4465685" y="1921385"/>
            <a:chExt cx="2574979" cy="114907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7269C6-7A68-664E-B7D3-3267779C1723}"/>
                </a:ext>
              </a:extLst>
            </p:cNvPr>
            <p:cNvGrpSpPr/>
            <p:nvPr/>
          </p:nvGrpSpPr>
          <p:grpSpPr>
            <a:xfrm>
              <a:off x="4465685" y="1923724"/>
              <a:ext cx="1744414" cy="1040182"/>
              <a:chOff x="4465685" y="1923724"/>
              <a:chExt cx="1744414" cy="1040182"/>
            </a:xfrm>
          </p:grpSpPr>
          <p:cxnSp>
            <p:nvCxnSpPr>
              <p:cNvPr id="4" name="Straight Arrow Connector 3">
                <a:extLst>
                  <a:ext uri="{FF2B5EF4-FFF2-40B4-BE49-F238E27FC236}">
                    <a16:creationId xmlns:a16="http://schemas.microsoft.com/office/drawing/2014/main" id="{DFA846E0-B6FE-794D-8ABC-A8DFD29BC4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65685" y="2077941"/>
                <a:ext cx="904393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845D9018-EEA3-9A46-835F-1C41113F34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65685" y="2272773"/>
                <a:ext cx="914072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679F6114-80C3-6D40-ADEA-7B3A509A86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65685" y="2547073"/>
                <a:ext cx="923753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1A9E4B41-7FD8-D141-B7D5-F4F0853FA1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65685" y="2821177"/>
                <a:ext cx="904393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E40EF4C-EFD6-6B4B-AEA3-4ED050F54981}"/>
                  </a:ext>
                </a:extLst>
              </p:cNvPr>
              <p:cNvSpPr txBox="1"/>
              <p:nvPr/>
            </p:nvSpPr>
            <p:spPr>
              <a:xfrm>
                <a:off x="5368780" y="1923724"/>
                <a:ext cx="343283" cy="2612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/>
                  <a:t>V</a:t>
                </a:r>
                <a:r>
                  <a:rPr lang="en-US" baseline="-25000" dirty="0" err="1"/>
                  <a:t>cap</a:t>
                </a:r>
                <a:endParaRPr lang="en-US" dirty="0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C34A79C-EEA3-044A-A5FD-AD70DCF5036E}"/>
                  </a:ext>
                </a:extLst>
              </p:cNvPr>
              <p:cNvSpPr txBox="1"/>
              <p:nvPr/>
            </p:nvSpPr>
            <p:spPr>
              <a:xfrm>
                <a:off x="5389438" y="2152419"/>
                <a:ext cx="380788" cy="2612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V</a:t>
                </a:r>
                <a:r>
                  <a:rPr lang="en-US" baseline="-25000" dirty="0"/>
                  <a:t>3.3V</a:t>
                </a:r>
                <a:endParaRPr lang="en-US" dirty="0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FA8ECA2-27D0-E84E-AABB-CBC75A336E8C}"/>
                  </a:ext>
                </a:extLst>
              </p:cNvPr>
              <p:cNvSpPr txBox="1"/>
              <p:nvPr/>
            </p:nvSpPr>
            <p:spPr>
              <a:xfrm>
                <a:off x="5409292" y="2384393"/>
                <a:ext cx="412777" cy="2612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/>
                  <a:t>P</a:t>
                </a:r>
                <a:r>
                  <a:rPr lang="en-US" baseline="-25000" dirty="0" err="1"/>
                  <a:t>Good</a:t>
                </a:r>
                <a:endParaRPr lang="en-US" dirty="0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2B84F2F-E5C3-E140-A520-78DD30788705}"/>
                  </a:ext>
                </a:extLst>
              </p:cNvPr>
              <p:cNvSpPr txBox="1"/>
              <p:nvPr/>
            </p:nvSpPr>
            <p:spPr>
              <a:xfrm>
                <a:off x="5393488" y="2659574"/>
                <a:ext cx="816611" cy="304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/>
                  <a:t>Bat_chg</a:t>
                </a:r>
                <a:endParaRPr lang="en-US" dirty="0"/>
              </a:p>
            </p:txBody>
          </p:sp>
        </p:grpSp>
        <p:sp>
          <p:nvSpPr>
            <p:cNvPr id="33" name="Right Brace 32">
              <a:extLst>
                <a:ext uri="{FF2B5EF4-FFF2-40B4-BE49-F238E27FC236}">
                  <a16:creationId xmlns:a16="http://schemas.microsoft.com/office/drawing/2014/main" id="{198C67FB-92D8-904F-899B-7FF72182042D}"/>
                </a:ext>
              </a:extLst>
            </p:cNvPr>
            <p:cNvSpPr/>
            <p:nvPr/>
          </p:nvSpPr>
          <p:spPr>
            <a:xfrm>
              <a:off x="6175098" y="1921385"/>
              <a:ext cx="250806" cy="1149075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A3C34722-D032-5540-8A2E-46D5C9A453B9}"/>
                </a:ext>
              </a:extLst>
            </p:cNvPr>
            <p:cNvCxnSpPr/>
            <p:nvPr/>
          </p:nvCxnSpPr>
          <p:spPr>
            <a:xfrm>
              <a:off x="6489304" y="2274213"/>
              <a:ext cx="551360" cy="0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C49AC486-971A-A24B-9DEC-4CAA52A635A0}"/>
              </a:ext>
            </a:extLst>
          </p:cNvPr>
          <p:cNvSpPr txBox="1"/>
          <p:nvPr/>
        </p:nvSpPr>
        <p:spPr>
          <a:xfrm>
            <a:off x="8001216" y="3264734"/>
            <a:ext cx="732893" cy="30777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Device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0855706-DA08-4441-940B-CB54A62572D7}"/>
              </a:ext>
            </a:extLst>
          </p:cNvPr>
          <p:cNvGrpSpPr/>
          <p:nvPr/>
        </p:nvGrpSpPr>
        <p:grpSpPr>
          <a:xfrm>
            <a:off x="6474832" y="2260991"/>
            <a:ext cx="551360" cy="403310"/>
            <a:chOff x="6489304" y="2527707"/>
            <a:chExt cx="551360" cy="403310"/>
          </a:xfrm>
        </p:grpSpPr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9A19D794-A668-5341-BA51-5C8482151779}"/>
                </a:ext>
              </a:extLst>
            </p:cNvPr>
            <p:cNvCxnSpPr/>
            <p:nvPr/>
          </p:nvCxnSpPr>
          <p:spPr>
            <a:xfrm flipH="1">
              <a:off x="6489304" y="2527707"/>
              <a:ext cx="551360" cy="0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Multiply 50">
              <a:extLst>
                <a:ext uri="{FF2B5EF4-FFF2-40B4-BE49-F238E27FC236}">
                  <a16:creationId xmlns:a16="http://schemas.microsoft.com/office/drawing/2014/main" id="{73722573-C9C1-4540-9076-09951EF2FCE2}"/>
                </a:ext>
              </a:extLst>
            </p:cNvPr>
            <p:cNvSpPr/>
            <p:nvPr/>
          </p:nvSpPr>
          <p:spPr>
            <a:xfrm>
              <a:off x="6561675" y="2558549"/>
              <a:ext cx="476578" cy="372468"/>
            </a:xfrm>
            <a:prstGeom prst="mathMultiply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Google Shape;88;p12">
            <a:extLst>
              <a:ext uri="{FF2B5EF4-FFF2-40B4-BE49-F238E27FC236}">
                <a16:creationId xmlns:a16="http://schemas.microsoft.com/office/drawing/2014/main" id="{56309C19-B934-8743-A005-3FAA18D825B7}"/>
              </a:ext>
            </a:extLst>
          </p:cNvPr>
          <p:cNvSpPr txBox="1">
            <a:spLocks/>
          </p:cNvSpPr>
          <p:nvPr/>
        </p:nvSpPr>
        <p:spPr>
          <a:xfrm>
            <a:off x="202242" y="3931563"/>
            <a:ext cx="8896204" cy="1261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2400" b="1" dirty="0">
                <a:solidFill>
                  <a:srgbClr val="00B0F0"/>
                </a:solidFill>
              </a:rPr>
              <a:t>The device operation is controlled by fixed hardware, but the device has limited control over the power supply </a:t>
            </a:r>
          </a:p>
          <a:p>
            <a:pPr lvl="0"/>
            <a:endParaRPr lang="en-US" sz="2400" b="1" dirty="0">
              <a:solidFill>
                <a:srgbClr val="00B0F0"/>
              </a:solidFill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9659A200-24B2-1246-9B1F-EBACF14C5402}"/>
              </a:ext>
            </a:extLst>
          </p:cNvPr>
          <p:cNvGrpSpPr/>
          <p:nvPr/>
        </p:nvGrpSpPr>
        <p:grpSpPr>
          <a:xfrm>
            <a:off x="7207514" y="1293618"/>
            <a:ext cx="1625792" cy="1763556"/>
            <a:chOff x="7174835" y="1478319"/>
            <a:chExt cx="1625792" cy="1763556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5223AEE5-1344-A740-ACBD-155C12079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74835" y="2274213"/>
              <a:ext cx="628348" cy="353382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2BA23404-6560-B94A-A477-0ECE1127E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90060" y="2978083"/>
              <a:ext cx="469050" cy="263792"/>
            </a:xfrm>
            <a:prstGeom prst="rect">
              <a:avLst/>
            </a:prstGeom>
          </p:spPr>
        </p:pic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D9C670BC-4835-5E44-B8BF-8542716A6B60}"/>
                </a:ext>
              </a:extLst>
            </p:cNvPr>
            <p:cNvCxnSpPr>
              <a:cxnSpLocks/>
            </p:cNvCxnSpPr>
            <p:nvPr/>
          </p:nvCxnSpPr>
          <p:spPr>
            <a:xfrm>
              <a:off x="7714998" y="2404833"/>
              <a:ext cx="253539" cy="1"/>
            </a:xfrm>
            <a:prstGeom prst="straightConnector1">
              <a:avLst/>
            </a:prstGeom>
            <a:ln w="15875">
              <a:solidFill>
                <a:srgbClr val="000000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5E4D3537-907E-544D-96A1-33B3C1E2F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43475" y="1478319"/>
              <a:ext cx="857152" cy="482060"/>
            </a:xfrm>
            <a:prstGeom prst="rect">
              <a:avLst/>
            </a:prstGeom>
          </p:spPr>
        </p:pic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BC262A5E-4FBA-7A4D-9D31-03E34706F6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24586" y="1865873"/>
              <a:ext cx="0" cy="251107"/>
            </a:xfrm>
            <a:prstGeom prst="straightConnector1">
              <a:avLst/>
            </a:prstGeom>
            <a:ln w="15875">
              <a:solidFill>
                <a:srgbClr val="000000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C191B9E6-BD97-DA42-AEB0-9D3DCEF243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2201" t="30634" r="31457" b="37140"/>
            <a:stretch/>
          </p:blipFill>
          <p:spPr>
            <a:xfrm>
              <a:off x="8024579" y="2200606"/>
              <a:ext cx="600014" cy="572981"/>
            </a:xfrm>
            <a:prstGeom prst="rect">
              <a:avLst/>
            </a:prstGeom>
          </p:spPr>
        </p:pic>
      </p:grp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704B78DE-71C9-724D-81B0-020CAC8C0016}"/>
              </a:ext>
            </a:extLst>
          </p:cNvPr>
          <p:cNvCxnSpPr>
            <a:cxnSpLocks/>
          </p:cNvCxnSpPr>
          <p:nvPr/>
        </p:nvCxnSpPr>
        <p:spPr>
          <a:xfrm flipV="1">
            <a:off x="8357264" y="2558549"/>
            <a:ext cx="0" cy="251107"/>
          </a:xfrm>
          <a:prstGeom prst="straightConnector1">
            <a:avLst/>
          </a:prstGeom>
          <a:ln w="15875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372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46FCD9-ED0F-EC4F-BCD0-971AA1638BD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2E36A0-D876-7A43-B2AC-4BED1B5D0A5B}"/>
              </a:ext>
            </a:extLst>
          </p:cNvPr>
          <p:cNvSpPr txBox="1"/>
          <p:nvPr/>
        </p:nvSpPr>
        <p:spPr>
          <a:xfrm>
            <a:off x="898867" y="2167678"/>
            <a:ext cx="2836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merican Typewriter" panose="02090604020004020304" pitchFamily="18" charset="77"/>
                <a:cs typeface="Angsana New" panose="02020603050405020304" pitchFamily="18" charset="-34"/>
              </a:rPr>
              <a:t>2. Lack of proper software interface </a:t>
            </a:r>
            <a:endParaRPr lang="en-US" sz="2000" dirty="0"/>
          </a:p>
        </p:txBody>
      </p:sp>
      <p:sp>
        <p:nvSpPr>
          <p:cNvPr id="8" name="Google Shape;88;p12">
            <a:extLst>
              <a:ext uri="{FF2B5EF4-FFF2-40B4-BE49-F238E27FC236}">
                <a16:creationId xmlns:a16="http://schemas.microsoft.com/office/drawing/2014/main" id="{C2987BDF-2999-494A-B149-3F7C376E4F59}"/>
              </a:ext>
            </a:extLst>
          </p:cNvPr>
          <p:cNvSpPr txBox="1">
            <a:spLocks/>
          </p:cNvSpPr>
          <p:nvPr/>
        </p:nvSpPr>
        <p:spPr>
          <a:xfrm>
            <a:off x="306607" y="288386"/>
            <a:ext cx="8576319" cy="728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2800" b="1" dirty="0">
                <a:solidFill>
                  <a:schemeClr val="bg2"/>
                </a:solidFill>
              </a:rPr>
              <a:t>Where does the existing design approach fall short of?</a:t>
            </a:r>
            <a:endParaRPr lang="en-US" sz="28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F1C354C-8D00-7C42-8B41-66300883A551}"/>
              </a:ext>
            </a:extLst>
          </p:cNvPr>
          <p:cNvGrpSpPr/>
          <p:nvPr/>
        </p:nvGrpSpPr>
        <p:grpSpPr>
          <a:xfrm>
            <a:off x="5527988" y="1324023"/>
            <a:ext cx="2327015" cy="2308324"/>
            <a:chOff x="1603197" y="954477"/>
            <a:chExt cx="1984629" cy="263225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74F63E8-A30A-1342-A116-A0DFD60EBC79}"/>
                </a:ext>
              </a:extLst>
            </p:cNvPr>
            <p:cNvSpPr txBox="1"/>
            <p:nvPr/>
          </p:nvSpPr>
          <p:spPr>
            <a:xfrm>
              <a:off x="2163026" y="954477"/>
              <a:ext cx="1424800" cy="2632250"/>
            </a:xfrm>
            <a:prstGeom prst="rect">
              <a:avLst/>
            </a:prstGeom>
            <a:solidFill>
              <a:schemeClr val="lt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7030A0"/>
                  </a:solidFill>
                </a:rPr>
                <a:t>main</a:t>
              </a:r>
              <a:r>
                <a:rPr lang="en-US" sz="1600" dirty="0"/>
                <a:t> {</a:t>
              </a:r>
            </a:p>
            <a:p>
              <a:r>
                <a:rPr lang="en-US" sz="1600" dirty="0"/>
                <a:t>if  (energy&gt;a) {</a:t>
              </a:r>
            </a:p>
            <a:p>
              <a:r>
                <a:rPr lang="en-US" sz="1600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     sense </a:t>
              </a:r>
              <a:r>
                <a:rPr lang="en-US" sz="1600" dirty="0"/>
                <a:t>();</a:t>
              </a:r>
            </a:p>
            <a:p>
              <a:r>
                <a:rPr lang="en-US" sz="1600" dirty="0"/>
                <a:t>}</a:t>
              </a:r>
            </a:p>
            <a:p>
              <a:r>
                <a:rPr lang="en-US" sz="1600" dirty="0"/>
                <a:t>if (energy&gt;b) {</a:t>
              </a:r>
            </a:p>
            <a:p>
              <a:r>
                <a:rPr lang="en-US" sz="1600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     transmit </a:t>
              </a:r>
              <a:r>
                <a:rPr lang="en-US" sz="1600" dirty="0"/>
                <a:t>();</a:t>
              </a:r>
            </a:p>
            <a:p>
              <a:r>
                <a:rPr lang="en-US" sz="1600" dirty="0"/>
                <a:t>}</a:t>
              </a:r>
            </a:p>
            <a:p>
              <a:r>
                <a:rPr lang="en-US" sz="1600" dirty="0"/>
                <a:t>…</a:t>
              </a:r>
            </a:p>
            <a:p>
              <a:r>
                <a:rPr lang="en-US" sz="1600" dirty="0"/>
                <a:t>}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48E59B6-4D17-2F40-8997-55980FEC348E}"/>
                </a:ext>
              </a:extLst>
            </p:cNvPr>
            <p:cNvCxnSpPr>
              <a:cxnSpLocks/>
              <a:stCxn id="30" idx="3"/>
            </p:cNvCxnSpPr>
            <p:nvPr/>
          </p:nvCxnSpPr>
          <p:spPr>
            <a:xfrm flipV="1">
              <a:off x="1603197" y="954478"/>
              <a:ext cx="559828" cy="143016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7FE30AC-469B-8C42-8F5D-11BF8E4C16F0}"/>
                </a:ext>
              </a:extLst>
            </p:cNvPr>
            <p:cNvCxnSpPr>
              <a:cxnSpLocks/>
              <a:stCxn id="30" idx="3"/>
            </p:cNvCxnSpPr>
            <p:nvPr/>
          </p:nvCxnSpPr>
          <p:spPr>
            <a:xfrm>
              <a:off x="1603197" y="2384641"/>
              <a:ext cx="559828" cy="11551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Google Shape;88;p12">
            <a:extLst>
              <a:ext uri="{FF2B5EF4-FFF2-40B4-BE49-F238E27FC236}">
                <a16:creationId xmlns:a16="http://schemas.microsoft.com/office/drawing/2014/main" id="{BB789D8D-E5C9-C442-B42E-4BB32D52FDF6}"/>
              </a:ext>
            </a:extLst>
          </p:cNvPr>
          <p:cNvSpPr txBox="1">
            <a:spLocks/>
          </p:cNvSpPr>
          <p:nvPr/>
        </p:nvSpPr>
        <p:spPr>
          <a:xfrm>
            <a:off x="402069" y="3777751"/>
            <a:ext cx="8576319" cy="1147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2800" b="1" dirty="0">
                <a:solidFill>
                  <a:srgbClr val="00B0F0"/>
                </a:solidFill>
              </a:rPr>
              <a:t>Energy management tasks are tightly-coupled with application specific tasks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F84C6E7-4B8A-2549-9AF5-8D1BE55E31D1}"/>
              </a:ext>
            </a:extLst>
          </p:cNvPr>
          <p:cNvGrpSpPr/>
          <p:nvPr/>
        </p:nvGrpSpPr>
        <p:grpSpPr>
          <a:xfrm>
            <a:off x="3816695" y="1419364"/>
            <a:ext cx="1847660" cy="2117641"/>
            <a:chOff x="7174835" y="1478319"/>
            <a:chExt cx="1625792" cy="1776842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C9661C3-9016-E64F-B7B5-C779D1918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74835" y="2274213"/>
              <a:ext cx="628348" cy="353382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02BAC3F-EFA6-DC46-92C7-E0888159C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90060" y="2991369"/>
              <a:ext cx="469050" cy="263792"/>
            </a:xfrm>
            <a:prstGeom prst="rect">
              <a:avLst/>
            </a:prstGeom>
          </p:spPr>
        </p:pic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8513ECA1-FB34-9C47-961D-2D5B344857B0}"/>
                </a:ext>
              </a:extLst>
            </p:cNvPr>
            <p:cNvCxnSpPr>
              <a:cxnSpLocks/>
            </p:cNvCxnSpPr>
            <p:nvPr/>
          </p:nvCxnSpPr>
          <p:spPr>
            <a:xfrm>
              <a:off x="7714998" y="2404833"/>
              <a:ext cx="253539" cy="1"/>
            </a:xfrm>
            <a:prstGeom prst="straightConnector1">
              <a:avLst/>
            </a:prstGeom>
            <a:ln w="15875">
              <a:solidFill>
                <a:srgbClr val="000000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30E6DA4-9BC1-3B46-A20B-2668C8255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43475" y="1478319"/>
              <a:ext cx="857152" cy="482060"/>
            </a:xfrm>
            <a:prstGeom prst="rect">
              <a:avLst/>
            </a:prstGeom>
          </p:spPr>
        </p:pic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F3CE5C17-4F79-5447-9351-E72404F127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24586" y="1865873"/>
              <a:ext cx="0" cy="251107"/>
            </a:xfrm>
            <a:prstGeom prst="straightConnector1">
              <a:avLst/>
            </a:prstGeom>
            <a:ln w="15875">
              <a:solidFill>
                <a:srgbClr val="000000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59AEB65-8B53-B54E-8F1D-5B68F574CE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2201" t="30634" r="31457" b="37140"/>
            <a:stretch/>
          </p:blipFill>
          <p:spPr>
            <a:xfrm>
              <a:off x="8024579" y="2200606"/>
              <a:ext cx="600014" cy="572981"/>
            </a:xfrm>
            <a:prstGeom prst="rect">
              <a:avLst/>
            </a:prstGeom>
          </p:spPr>
        </p:pic>
      </p:grp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E28F433-E7A8-364A-A168-489F7B1BBDC2}"/>
              </a:ext>
            </a:extLst>
          </p:cNvPr>
          <p:cNvCxnSpPr>
            <a:cxnSpLocks/>
          </p:cNvCxnSpPr>
          <p:nvPr/>
        </p:nvCxnSpPr>
        <p:spPr>
          <a:xfrm flipV="1">
            <a:off x="5123349" y="2935057"/>
            <a:ext cx="0" cy="299269"/>
          </a:xfrm>
          <a:prstGeom prst="straightConnector1">
            <a:avLst/>
          </a:prstGeom>
          <a:ln w="15875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0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0F90E4-6065-1C4D-8691-07A5CA707F0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sp>
        <p:nvSpPr>
          <p:cNvPr id="6" name="Google Shape;88;p12">
            <a:extLst>
              <a:ext uri="{FF2B5EF4-FFF2-40B4-BE49-F238E27FC236}">
                <a16:creationId xmlns:a16="http://schemas.microsoft.com/office/drawing/2014/main" id="{DD0F36D4-8EC4-4245-B176-5FDAF5EFD330}"/>
              </a:ext>
            </a:extLst>
          </p:cNvPr>
          <p:cNvSpPr txBox="1">
            <a:spLocks/>
          </p:cNvSpPr>
          <p:nvPr/>
        </p:nvSpPr>
        <p:spPr>
          <a:xfrm>
            <a:off x="452956" y="160632"/>
            <a:ext cx="8576319" cy="728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2800" b="1" dirty="0">
                <a:solidFill>
                  <a:schemeClr val="bg2"/>
                </a:solidFill>
              </a:rPr>
              <a:t>This coupling restricts development in multiple ways..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3FA1EA-8DE5-7B46-9531-D86EFC5724C8}"/>
              </a:ext>
            </a:extLst>
          </p:cNvPr>
          <p:cNvSpPr txBox="1"/>
          <p:nvPr/>
        </p:nvSpPr>
        <p:spPr>
          <a:xfrm>
            <a:off x="9273503" y="1161893"/>
            <a:ext cx="72004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Burdens application developer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Independent power supply and application design is not viable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Difficult to adapt to new applications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Fixed design time dependency leads to suboptimal performance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E1F7C3-AEC7-6046-B76C-0BB9390EB67D}"/>
              </a:ext>
            </a:extLst>
          </p:cNvPr>
          <p:cNvSpPr txBox="1"/>
          <p:nvPr/>
        </p:nvSpPr>
        <p:spPr>
          <a:xfrm>
            <a:off x="292806" y="3966709"/>
            <a:ext cx="88511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We argue that battery-less designs require a </a:t>
            </a:r>
            <a:r>
              <a:rPr lang="en-US" sz="2000" dirty="0">
                <a:solidFill>
                  <a:schemeClr val="tx1"/>
                </a:solidFill>
              </a:rPr>
              <a:t>well-balance</a:t>
            </a:r>
            <a:r>
              <a:rPr lang="en-US" sz="2000" dirty="0"/>
              <a:t> between providing </a:t>
            </a:r>
            <a:r>
              <a:rPr lang="en-US" sz="2000" dirty="0">
                <a:solidFill>
                  <a:srgbClr val="00B050"/>
                </a:solidFill>
              </a:rPr>
              <a:t>enough abstraction as well as control into the underlying energy optimization mechanism.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3E495F55-6130-EB4F-B556-DBBB31C44EA4}"/>
              </a:ext>
            </a:extLst>
          </p:cNvPr>
          <p:cNvSpPr txBox="1"/>
          <p:nvPr/>
        </p:nvSpPr>
        <p:spPr>
          <a:xfrm>
            <a:off x="641626" y="3499864"/>
            <a:ext cx="2539236" cy="369332"/>
          </a:xfrm>
          <a:prstGeom prst="rect">
            <a:avLst/>
          </a:prstGeom>
          <a:noFill/>
          <a:ln w="2222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/>
              <a:t>Burdens developer</a:t>
            </a: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A5AD0B59-E59B-F14A-BB74-DB9B296757D5}"/>
              </a:ext>
            </a:extLst>
          </p:cNvPr>
          <p:cNvGrpSpPr/>
          <p:nvPr/>
        </p:nvGrpSpPr>
        <p:grpSpPr>
          <a:xfrm>
            <a:off x="705167" y="1619031"/>
            <a:ext cx="2347328" cy="1422453"/>
            <a:chOff x="641197" y="1730984"/>
            <a:chExt cx="2347328" cy="142245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27B142C-D63E-EB40-9206-3452DCDEA9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935" t="19597" r="20622" b="23961"/>
            <a:stretch/>
          </p:blipFill>
          <p:spPr>
            <a:xfrm>
              <a:off x="1140859" y="1770300"/>
              <a:ext cx="1280749" cy="1383137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45291E98-E38E-C34A-AD8D-FCDE958251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1326" t="15570" r="23563" b="18219"/>
            <a:stretch/>
          </p:blipFill>
          <p:spPr>
            <a:xfrm>
              <a:off x="2467577" y="1730984"/>
              <a:ext cx="520948" cy="573172"/>
            </a:xfrm>
            <a:prstGeom prst="rect">
              <a:avLst/>
            </a:prstGeom>
          </p:spPr>
        </p:pic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DE22AC07-3368-9340-A4AC-E42C12916840}"/>
                </a:ext>
              </a:extLst>
            </p:cNvPr>
            <p:cNvGrpSpPr/>
            <p:nvPr/>
          </p:nvGrpSpPr>
          <p:grpSpPr>
            <a:xfrm>
              <a:off x="641197" y="1730984"/>
              <a:ext cx="349411" cy="550094"/>
              <a:chOff x="4160210" y="1007972"/>
              <a:chExt cx="291657" cy="398797"/>
            </a:xfrm>
          </p:grpSpPr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A33643D5-AF54-6247-9C4E-52892B91A8EC}"/>
                  </a:ext>
                </a:extLst>
              </p:cNvPr>
              <p:cNvGrpSpPr/>
              <p:nvPr/>
            </p:nvGrpSpPr>
            <p:grpSpPr>
              <a:xfrm>
                <a:off x="4160210" y="1025088"/>
                <a:ext cx="246537" cy="285919"/>
                <a:chOff x="4160210" y="1025088"/>
                <a:chExt cx="395691" cy="457271"/>
              </a:xfrm>
            </p:grpSpPr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BEBBDECD-6760-A54F-965F-E3A7852A32E4}"/>
                    </a:ext>
                  </a:extLst>
                </p:cNvPr>
                <p:cNvSpPr/>
                <p:nvPr/>
              </p:nvSpPr>
              <p:spPr>
                <a:xfrm rot="1995849">
                  <a:off x="4192313" y="1025088"/>
                  <a:ext cx="337827" cy="457271"/>
                </a:xfrm>
                <a:prstGeom prst="rect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8F42C840-78BC-1448-A36A-CAFD29149C08}"/>
                    </a:ext>
                  </a:extLst>
                </p:cNvPr>
                <p:cNvCxnSpPr>
                  <a:cxnSpLocks/>
                  <a:stCxn id="14" idx="2"/>
                  <a:endCxn id="14" idx="0"/>
                </p:cNvCxnSpPr>
                <p:nvPr/>
              </p:nvCxnSpPr>
              <p:spPr>
                <a:xfrm flipV="1">
                  <a:off x="4235820" y="1062550"/>
                  <a:ext cx="250813" cy="382348"/>
                </a:xfrm>
                <a:prstGeom prst="line">
                  <a:avLst/>
                </a:prstGeom>
                <a:ln w="22225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2C607BA4-9F84-3A44-9FA5-1FB218BD96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60210" y="1225841"/>
                  <a:ext cx="295880" cy="194055"/>
                </a:xfrm>
                <a:prstGeom prst="line">
                  <a:avLst/>
                </a:prstGeom>
                <a:ln w="22225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FD8125E3-16B5-4646-BD78-8478AACDD6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67631" y="1084629"/>
                  <a:ext cx="288270" cy="183940"/>
                </a:xfrm>
                <a:prstGeom prst="line">
                  <a:avLst/>
                </a:prstGeom>
                <a:ln w="22225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901A7209-F162-B345-BB65-0D563F5144BB}"/>
                  </a:ext>
                </a:extLst>
              </p:cNvPr>
              <p:cNvCxnSpPr>
                <a:stCxn id="14" idx="2"/>
              </p:cNvCxnSpPr>
              <p:nvPr/>
            </p:nvCxnSpPr>
            <p:spPr>
              <a:xfrm>
                <a:off x="4207042" y="1287583"/>
                <a:ext cx="277" cy="119186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7D02E82C-2D12-9445-B60C-6649FE9ADEBE}"/>
                  </a:ext>
                </a:extLst>
              </p:cNvPr>
              <p:cNvCxnSpPr>
                <a:stCxn id="14" idx="0"/>
              </p:cNvCxnSpPr>
              <p:nvPr/>
            </p:nvCxnSpPr>
            <p:spPr>
              <a:xfrm flipV="1">
                <a:off x="4363868" y="1007972"/>
                <a:ext cx="87999" cy="4054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303DF39F-0B48-D14C-BBAB-29A03B731C2D}"/>
                </a:ext>
              </a:extLst>
            </p:cNvPr>
            <p:cNvCxnSpPr/>
            <p:nvPr/>
          </p:nvCxnSpPr>
          <p:spPr>
            <a:xfrm>
              <a:off x="951143" y="1993553"/>
              <a:ext cx="293063" cy="208411"/>
            </a:xfrm>
            <a:prstGeom prst="straightConnector1">
              <a:avLst/>
            </a:prstGeom>
            <a:ln w="25400">
              <a:solidFill>
                <a:srgbClr val="FF7E79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D7305EBD-0B99-EE47-8152-B0A52B687A2A}"/>
                </a:ext>
              </a:extLst>
            </p:cNvPr>
            <p:cNvCxnSpPr>
              <a:cxnSpLocks/>
              <a:endCxn id="71" idx="1"/>
            </p:cNvCxnSpPr>
            <p:nvPr/>
          </p:nvCxnSpPr>
          <p:spPr>
            <a:xfrm flipV="1">
              <a:off x="2257855" y="2017570"/>
              <a:ext cx="209722" cy="232738"/>
            </a:xfrm>
            <a:prstGeom prst="straightConnector1">
              <a:avLst/>
            </a:prstGeom>
            <a:ln w="22225">
              <a:solidFill>
                <a:srgbClr val="FF7E79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52BAF3EC-F6CF-5A47-86E5-A5F74191C115}"/>
              </a:ext>
            </a:extLst>
          </p:cNvPr>
          <p:cNvGrpSpPr/>
          <p:nvPr/>
        </p:nvGrpSpPr>
        <p:grpSpPr>
          <a:xfrm>
            <a:off x="6987425" y="1396827"/>
            <a:ext cx="1809608" cy="1609213"/>
            <a:chOff x="6499170" y="1365754"/>
            <a:chExt cx="1809608" cy="1609213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B619C04F-3BE4-B840-8EF3-8521A740B5E1}"/>
                </a:ext>
              </a:extLst>
            </p:cNvPr>
            <p:cNvGrpSpPr/>
            <p:nvPr/>
          </p:nvGrpSpPr>
          <p:grpSpPr>
            <a:xfrm>
              <a:off x="6499170" y="2189254"/>
              <a:ext cx="522268" cy="752480"/>
              <a:chOff x="4160210" y="1007972"/>
              <a:chExt cx="291657" cy="398797"/>
            </a:xfrm>
          </p:grpSpPr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C56AD166-CE28-6F4B-BB98-8B2D89CACA22}"/>
                  </a:ext>
                </a:extLst>
              </p:cNvPr>
              <p:cNvGrpSpPr/>
              <p:nvPr/>
            </p:nvGrpSpPr>
            <p:grpSpPr>
              <a:xfrm>
                <a:off x="4160210" y="1025088"/>
                <a:ext cx="246537" cy="285919"/>
                <a:chOff x="4160210" y="1025088"/>
                <a:chExt cx="395691" cy="457271"/>
              </a:xfrm>
            </p:grpSpPr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44E8FAF5-1577-1F4F-9EF4-25573374FC1A}"/>
                    </a:ext>
                  </a:extLst>
                </p:cNvPr>
                <p:cNvSpPr/>
                <p:nvPr/>
              </p:nvSpPr>
              <p:spPr>
                <a:xfrm rot="1995849">
                  <a:off x="4192313" y="1025088"/>
                  <a:ext cx="337827" cy="457271"/>
                </a:xfrm>
                <a:prstGeom prst="rect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32636A0E-D879-3E42-8893-BB34E9ADF183}"/>
                    </a:ext>
                  </a:extLst>
                </p:cNvPr>
                <p:cNvCxnSpPr>
                  <a:cxnSpLocks/>
                  <a:stCxn id="106" idx="2"/>
                  <a:endCxn id="106" idx="0"/>
                </p:cNvCxnSpPr>
                <p:nvPr/>
              </p:nvCxnSpPr>
              <p:spPr>
                <a:xfrm flipV="1">
                  <a:off x="4235820" y="1062550"/>
                  <a:ext cx="250813" cy="382348"/>
                </a:xfrm>
                <a:prstGeom prst="line">
                  <a:avLst/>
                </a:prstGeom>
                <a:ln w="22225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A6627203-CD2A-3442-870C-D3519C96BC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60210" y="1225841"/>
                  <a:ext cx="295880" cy="194055"/>
                </a:xfrm>
                <a:prstGeom prst="line">
                  <a:avLst/>
                </a:prstGeom>
                <a:ln w="22225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F58396ED-1805-FC44-B10C-D433527E03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67631" y="1084629"/>
                  <a:ext cx="288270" cy="183940"/>
                </a:xfrm>
                <a:prstGeom prst="line">
                  <a:avLst/>
                </a:prstGeom>
                <a:ln w="22225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1840B6E7-288E-3846-9D94-A46045AB0083}"/>
                  </a:ext>
                </a:extLst>
              </p:cNvPr>
              <p:cNvCxnSpPr>
                <a:stCxn id="106" idx="2"/>
              </p:cNvCxnSpPr>
              <p:nvPr/>
            </p:nvCxnSpPr>
            <p:spPr>
              <a:xfrm>
                <a:off x="4207042" y="1287583"/>
                <a:ext cx="277" cy="119186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D734A043-0D12-FF47-B7B6-4BAF46ACECFD}"/>
                  </a:ext>
                </a:extLst>
              </p:cNvPr>
              <p:cNvCxnSpPr>
                <a:stCxn id="106" idx="0"/>
              </p:cNvCxnSpPr>
              <p:nvPr/>
            </p:nvCxnSpPr>
            <p:spPr>
              <a:xfrm flipV="1">
                <a:off x="4363868" y="1007972"/>
                <a:ext cx="87999" cy="4054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26B1E1ED-6A62-5D4A-A991-54CBF032EF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1326" t="15570" r="23563" b="18219"/>
            <a:stretch/>
          </p:blipFill>
          <p:spPr>
            <a:xfrm>
              <a:off x="7668933" y="2270979"/>
              <a:ext cx="639845" cy="703988"/>
            </a:xfrm>
            <a:prstGeom prst="rect">
              <a:avLst/>
            </a:prstGeom>
          </p:spPr>
        </p:pic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F06F597A-ABD4-AD40-88AE-F25F620091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1326" t="15570" r="23563" b="18219"/>
            <a:stretch/>
          </p:blipFill>
          <p:spPr>
            <a:xfrm>
              <a:off x="7664372" y="1365754"/>
              <a:ext cx="639845" cy="703988"/>
            </a:xfrm>
            <a:prstGeom prst="rect">
              <a:avLst/>
            </a:prstGeom>
          </p:spPr>
        </p:pic>
        <p:sp>
          <p:nvSpPr>
            <p:cNvPr id="113" name="Left-Right Arrow 112">
              <a:extLst>
                <a:ext uri="{FF2B5EF4-FFF2-40B4-BE49-F238E27FC236}">
                  <a16:creationId xmlns:a16="http://schemas.microsoft.com/office/drawing/2014/main" id="{6AC22464-A843-E342-A2FB-CD1798C75921}"/>
                </a:ext>
              </a:extLst>
            </p:cNvPr>
            <p:cNvSpPr/>
            <p:nvPr/>
          </p:nvSpPr>
          <p:spPr>
            <a:xfrm>
              <a:off x="7146360" y="2546749"/>
              <a:ext cx="489393" cy="127734"/>
            </a:xfrm>
            <a:prstGeom prst="leftRightArrow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Left-Right Arrow 114">
              <a:extLst>
                <a:ext uri="{FF2B5EF4-FFF2-40B4-BE49-F238E27FC236}">
                  <a16:creationId xmlns:a16="http://schemas.microsoft.com/office/drawing/2014/main" id="{185BD059-50EF-3E4F-BBF9-DE6D4F85873D}"/>
                </a:ext>
              </a:extLst>
            </p:cNvPr>
            <p:cNvSpPr/>
            <p:nvPr/>
          </p:nvSpPr>
          <p:spPr>
            <a:xfrm rot="8524057">
              <a:off x="7101776" y="2072618"/>
              <a:ext cx="570910" cy="140872"/>
            </a:xfrm>
            <a:prstGeom prst="leftRightArrow">
              <a:avLst/>
            </a:prstGeom>
            <a:solidFill>
              <a:srgbClr val="FF7E79"/>
            </a:solidFill>
            <a:ln>
              <a:solidFill>
                <a:srgbClr val="FF7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Multiply 116">
              <a:extLst>
                <a:ext uri="{FF2B5EF4-FFF2-40B4-BE49-F238E27FC236}">
                  <a16:creationId xmlns:a16="http://schemas.microsoft.com/office/drawing/2014/main" id="{E937E3EE-AE7C-A245-9F7E-CEF68F51FDD9}"/>
                </a:ext>
              </a:extLst>
            </p:cNvPr>
            <p:cNvSpPr/>
            <p:nvPr/>
          </p:nvSpPr>
          <p:spPr>
            <a:xfrm rot="19489686">
              <a:off x="7215251" y="1976655"/>
              <a:ext cx="388861" cy="309467"/>
            </a:xfrm>
            <a:prstGeom prst="mathMultiply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23342D1B-2B85-D443-B270-4804B7B94F0A}"/>
                </a:ext>
              </a:extLst>
            </p:cNvPr>
            <p:cNvSpPr/>
            <p:nvPr/>
          </p:nvSpPr>
          <p:spPr>
            <a:xfrm>
              <a:off x="7883865" y="2527332"/>
              <a:ext cx="247815" cy="225564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CD290D65-BCBE-304D-A8F2-B21B7EFCC1C7}"/>
                </a:ext>
              </a:extLst>
            </p:cNvPr>
            <p:cNvSpPr/>
            <p:nvPr/>
          </p:nvSpPr>
          <p:spPr>
            <a:xfrm>
              <a:off x="7883864" y="1624849"/>
              <a:ext cx="247816" cy="225678"/>
            </a:xfrm>
            <a:prstGeom prst="rect">
              <a:avLst/>
            </a:prstGeom>
            <a:solidFill>
              <a:srgbClr val="FF7E79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4" name="TextBox 123">
            <a:extLst>
              <a:ext uri="{FF2B5EF4-FFF2-40B4-BE49-F238E27FC236}">
                <a16:creationId xmlns:a16="http://schemas.microsoft.com/office/drawing/2014/main" id="{562797FF-AADB-5C41-B52D-662C18B3D8F4}"/>
              </a:ext>
            </a:extLst>
          </p:cNvPr>
          <p:cNvSpPr txBox="1"/>
          <p:nvPr/>
        </p:nvSpPr>
        <p:spPr>
          <a:xfrm>
            <a:off x="3865662" y="3268209"/>
            <a:ext cx="2602243" cy="646331"/>
          </a:xfrm>
          <a:prstGeom prst="rect">
            <a:avLst/>
          </a:prstGeom>
          <a:noFill/>
          <a:ln w="2222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/>
              <a:t>Impedes independent development </a:t>
            </a:r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EC138296-36F0-E94D-AA83-D431F50C29D3}"/>
              </a:ext>
            </a:extLst>
          </p:cNvPr>
          <p:cNvGrpSpPr/>
          <p:nvPr/>
        </p:nvGrpSpPr>
        <p:grpSpPr>
          <a:xfrm>
            <a:off x="4051020" y="1445038"/>
            <a:ext cx="2023037" cy="1334168"/>
            <a:chOff x="3980789" y="1353180"/>
            <a:chExt cx="2023037" cy="1334168"/>
          </a:xfrm>
        </p:grpSpPr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607D796E-74DC-D44A-B486-04D91F67CDC0}"/>
                </a:ext>
              </a:extLst>
            </p:cNvPr>
            <p:cNvGrpSpPr/>
            <p:nvPr/>
          </p:nvGrpSpPr>
          <p:grpSpPr>
            <a:xfrm>
              <a:off x="3980789" y="1353180"/>
              <a:ext cx="2023037" cy="1334168"/>
              <a:chOff x="3828638" y="1641513"/>
              <a:chExt cx="2023037" cy="1334168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DEED036-0E11-2941-AD89-4F5C4C19CB03}"/>
                  </a:ext>
                </a:extLst>
              </p:cNvPr>
              <p:cNvSpPr txBox="1"/>
              <p:nvPr/>
            </p:nvSpPr>
            <p:spPr>
              <a:xfrm>
                <a:off x="4968607" y="1641513"/>
                <a:ext cx="18473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dirty="0"/>
              </a:p>
            </p:txBody>
          </p: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7A2EF05F-4A9A-CF42-B8BF-93A5911CC1FA}"/>
                  </a:ext>
                </a:extLst>
              </p:cNvPr>
              <p:cNvGrpSpPr/>
              <p:nvPr/>
            </p:nvGrpSpPr>
            <p:grpSpPr>
              <a:xfrm>
                <a:off x="3828638" y="2170813"/>
                <a:ext cx="609558" cy="798995"/>
                <a:chOff x="4160210" y="1007972"/>
                <a:chExt cx="291657" cy="398797"/>
              </a:xfrm>
            </p:grpSpPr>
            <p:grpSp>
              <p:nvGrpSpPr>
                <p:cNvPr id="88" name="Group 87">
                  <a:extLst>
                    <a:ext uri="{FF2B5EF4-FFF2-40B4-BE49-F238E27FC236}">
                      <a16:creationId xmlns:a16="http://schemas.microsoft.com/office/drawing/2014/main" id="{2E10EC66-AF2C-DA46-8346-97454C3D9153}"/>
                    </a:ext>
                  </a:extLst>
                </p:cNvPr>
                <p:cNvGrpSpPr/>
                <p:nvPr/>
              </p:nvGrpSpPr>
              <p:grpSpPr>
                <a:xfrm>
                  <a:off x="4160210" y="1025088"/>
                  <a:ext cx="246537" cy="285919"/>
                  <a:chOff x="4160210" y="1025088"/>
                  <a:chExt cx="395691" cy="457271"/>
                </a:xfrm>
              </p:grpSpPr>
              <p:sp>
                <p:nvSpPr>
                  <p:cNvPr id="91" name="Rectangle 90">
                    <a:extLst>
                      <a:ext uri="{FF2B5EF4-FFF2-40B4-BE49-F238E27FC236}">
                        <a16:creationId xmlns:a16="http://schemas.microsoft.com/office/drawing/2014/main" id="{FC70190B-0686-2E42-841A-381CB6ED9261}"/>
                      </a:ext>
                    </a:extLst>
                  </p:cNvPr>
                  <p:cNvSpPr/>
                  <p:nvPr/>
                </p:nvSpPr>
                <p:spPr>
                  <a:xfrm rot="1995849">
                    <a:off x="4192313" y="1025088"/>
                    <a:ext cx="337827" cy="457271"/>
                  </a:xfrm>
                  <a:prstGeom prst="rect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92" name="Straight Connector 91">
                    <a:extLst>
                      <a:ext uri="{FF2B5EF4-FFF2-40B4-BE49-F238E27FC236}">
                        <a16:creationId xmlns:a16="http://schemas.microsoft.com/office/drawing/2014/main" id="{3D63E833-6A62-BB4D-814C-604483B0E9AD}"/>
                      </a:ext>
                    </a:extLst>
                  </p:cNvPr>
                  <p:cNvCxnSpPr>
                    <a:cxnSpLocks/>
                    <a:stCxn id="91" idx="2"/>
                    <a:endCxn id="91" idx="0"/>
                  </p:cNvCxnSpPr>
                  <p:nvPr/>
                </p:nvCxnSpPr>
                <p:spPr>
                  <a:xfrm flipV="1">
                    <a:off x="4235820" y="1062550"/>
                    <a:ext cx="250813" cy="382348"/>
                  </a:xfrm>
                  <a:prstGeom prst="line">
                    <a:avLst/>
                  </a:prstGeom>
                  <a:ln w="22225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Straight Connector 92">
                    <a:extLst>
                      <a:ext uri="{FF2B5EF4-FFF2-40B4-BE49-F238E27FC236}">
                        <a16:creationId xmlns:a16="http://schemas.microsoft.com/office/drawing/2014/main" id="{8242767F-E065-A44F-A859-2576A544A1B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160210" y="1225841"/>
                    <a:ext cx="295880" cy="194055"/>
                  </a:xfrm>
                  <a:prstGeom prst="line">
                    <a:avLst/>
                  </a:prstGeom>
                  <a:ln w="22225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" name="Straight Connector 93">
                    <a:extLst>
                      <a:ext uri="{FF2B5EF4-FFF2-40B4-BE49-F238E27FC236}">
                        <a16:creationId xmlns:a16="http://schemas.microsoft.com/office/drawing/2014/main" id="{3CACE0DB-C093-4844-9B4B-F76D233A38D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267631" y="1084629"/>
                    <a:ext cx="288270" cy="183940"/>
                  </a:xfrm>
                  <a:prstGeom prst="line">
                    <a:avLst/>
                  </a:prstGeom>
                  <a:ln w="22225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89" name="Straight Connector 88">
                  <a:extLst>
                    <a:ext uri="{FF2B5EF4-FFF2-40B4-BE49-F238E27FC236}">
                      <a16:creationId xmlns:a16="http://schemas.microsoft.com/office/drawing/2014/main" id="{6A504F55-0AD9-424A-8766-C538F9F16630}"/>
                    </a:ext>
                  </a:extLst>
                </p:cNvPr>
                <p:cNvCxnSpPr>
                  <a:stCxn id="91" idx="2"/>
                </p:cNvCxnSpPr>
                <p:nvPr/>
              </p:nvCxnSpPr>
              <p:spPr>
                <a:xfrm>
                  <a:off x="4207042" y="1287583"/>
                  <a:ext cx="277" cy="119186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89">
                  <a:extLst>
                    <a:ext uri="{FF2B5EF4-FFF2-40B4-BE49-F238E27FC236}">
                      <a16:creationId xmlns:a16="http://schemas.microsoft.com/office/drawing/2014/main" id="{9AB67662-534A-0746-A95D-D58BE635285D}"/>
                    </a:ext>
                  </a:extLst>
                </p:cNvPr>
                <p:cNvCxnSpPr>
                  <a:stCxn id="91" idx="0"/>
                </p:cNvCxnSpPr>
                <p:nvPr/>
              </p:nvCxnSpPr>
              <p:spPr>
                <a:xfrm flipV="1">
                  <a:off x="4363868" y="1007972"/>
                  <a:ext cx="87999" cy="4054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95" name="Picture 94">
                <a:extLst>
                  <a:ext uri="{FF2B5EF4-FFF2-40B4-BE49-F238E27FC236}">
                    <a16:creationId xmlns:a16="http://schemas.microsoft.com/office/drawing/2014/main" id="{3A9F185C-FEEF-C54C-9FA5-A8A05E64B9B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1326" t="15570" r="23563" b="18219"/>
              <a:stretch/>
            </p:blipFill>
            <p:spPr>
              <a:xfrm>
                <a:off x="4944402" y="1977456"/>
                <a:ext cx="907273" cy="998225"/>
              </a:xfrm>
              <a:prstGeom prst="rect">
                <a:avLst/>
              </a:prstGeom>
            </p:spPr>
          </p:pic>
        </p:grpSp>
        <p:sp>
          <p:nvSpPr>
            <p:cNvPr id="125" name="Lightning Bolt 124">
              <a:extLst>
                <a:ext uri="{FF2B5EF4-FFF2-40B4-BE49-F238E27FC236}">
                  <a16:creationId xmlns:a16="http://schemas.microsoft.com/office/drawing/2014/main" id="{ED9DA770-43A9-EC49-9349-97E6509C13AD}"/>
                </a:ext>
              </a:extLst>
            </p:cNvPr>
            <p:cNvSpPr/>
            <p:nvPr/>
          </p:nvSpPr>
          <p:spPr>
            <a:xfrm>
              <a:off x="4741115" y="2143054"/>
              <a:ext cx="184871" cy="419025"/>
            </a:xfrm>
            <a:prstGeom prst="lightningBolt">
              <a:avLst/>
            </a:prstGeom>
            <a:solidFill>
              <a:srgbClr val="FF7E79"/>
            </a:solidFill>
            <a:ln>
              <a:solidFill>
                <a:srgbClr val="FF7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8" name="TextBox 127">
            <a:extLst>
              <a:ext uri="{FF2B5EF4-FFF2-40B4-BE49-F238E27FC236}">
                <a16:creationId xmlns:a16="http://schemas.microsoft.com/office/drawing/2014/main" id="{AD1F3340-28E9-CF49-B818-C4D21A8B5DA4}"/>
              </a:ext>
            </a:extLst>
          </p:cNvPr>
          <p:cNvSpPr txBox="1"/>
          <p:nvPr/>
        </p:nvSpPr>
        <p:spPr>
          <a:xfrm>
            <a:off x="6786852" y="3326169"/>
            <a:ext cx="2199545" cy="584775"/>
          </a:xfrm>
          <a:prstGeom prst="rect">
            <a:avLst/>
          </a:prstGeom>
          <a:noFill/>
          <a:ln w="2222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Difficult to adapt to new applications</a:t>
            </a:r>
          </a:p>
        </p:txBody>
      </p:sp>
    </p:spTree>
    <p:extLst>
      <p:ext uri="{BB962C8B-B14F-4D97-AF65-F5344CB8AC3E}">
        <p14:creationId xmlns:p14="http://schemas.microsoft.com/office/powerpoint/2010/main" val="39069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124" grpId="0" animBg="1"/>
      <p:bldP spid="1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4BCAC0-1181-1044-8C2B-83357BD682C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D5CDE6-239F-754D-AAA5-FF178CEE0A64}"/>
              </a:ext>
            </a:extLst>
          </p:cNvPr>
          <p:cNvSpPr txBox="1"/>
          <p:nvPr/>
        </p:nvSpPr>
        <p:spPr>
          <a:xfrm>
            <a:off x="706612" y="1552486"/>
            <a:ext cx="77739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 propose </a:t>
            </a:r>
            <a:r>
              <a:rPr lang="en-US" sz="2400" i="1" dirty="0">
                <a:solidFill>
                  <a:schemeClr val="accent3">
                    <a:lumMod val="75000"/>
                  </a:schemeClr>
                </a:solidFill>
              </a:rPr>
              <a:t>Altair</a:t>
            </a:r>
            <a:r>
              <a:rPr lang="en-US" sz="2400" dirty="0"/>
              <a:t>, a novel energy supervisor architecture for energy-harvesting applications that decouples energy related decisions from an embedded application’s task execution. </a:t>
            </a:r>
          </a:p>
        </p:txBody>
      </p:sp>
    </p:spTree>
    <p:extLst>
      <p:ext uri="{BB962C8B-B14F-4D97-AF65-F5344CB8AC3E}">
        <p14:creationId xmlns:p14="http://schemas.microsoft.com/office/powerpoint/2010/main" val="123353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1D1171-C96E-A64F-A7BC-5F48468B3C3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2A8EC302-9599-D349-AA20-7B88414B522D}"/>
              </a:ext>
            </a:extLst>
          </p:cNvPr>
          <p:cNvSpPr/>
          <p:nvPr/>
        </p:nvSpPr>
        <p:spPr>
          <a:xfrm>
            <a:off x="1083165" y="1866683"/>
            <a:ext cx="1921429" cy="1294304"/>
          </a:xfrm>
          <a:prstGeom prst="roundRect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9D8876F6-ED7F-4F46-A64D-61B67D41459B}"/>
              </a:ext>
            </a:extLst>
          </p:cNvPr>
          <p:cNvSpPr/>
          <p:nvPr/>
        </p:nvSpPr>
        <p:spPr>
          <a:xfrm>
            <a:off x="1083165" y="286980"/>
            <a:ext cx="1921428" cy="1354921"/>
          </a:xfrm>
          <a:prstGeom prst="roundRect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0F183654-8024-ED44-939B-F31C296B871E}"/>
              </a:ext>
            </a:extLst>
          </p:cNvPr>
          <p:cNvSpPr/>
          <p:nvPr/>
        </p:nvSpPr>
        <p:spPr>
          <a:xfrm>
            <a:off x="1934066" y="728467"/>
            <a:ext cx="994918" cy="528906"/>
          </a:xfrm>
          <a:prstGeom prst="roundRect">
            <a:avLst/>
          </a:prstGeom>
          <a:ln w="4445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/>
              <a:t>Energy-management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5E6AB7-2555-0A46-A22B-338EAF5B05F8}"/>
              </a:ext>
            </a:extLst>
          </p:cNvPr>
          <p:cNvSpPr txBox="1"/>
          <p:nvPr/>
        </p:nvSpPr>
        <p:spPr>
          <a:xfrm>
            <a:off x="1494629" y="1893859"/>
            <a:ext cx="2522271" cy="315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Hardware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9D0CF76-0525-FA46-9726-6FF0179E689D}"/>
              </a:ext>
            </a:extLst>
          </p:cNvPr>
          <p:cNvSpPr txBox="1"/>
          <p:nvPr/>
        </p:nvSpPr>
        <p:spPr>
          <a:xfrm>
            <a:off x="1178484" y="2213146"/>
            <a:ext cx="921942" cy="552264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Energy-harvesting Power Supply</a:t>
            </a:r>
            <a:r>
              <a:rPr lang="en-US" sz="1200" dirty="0"/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62E1674-B083-5A45-A031-C74AC2FD3B39}"/>
              </a:ext>
            </a:extLst>
          </p:cNvPr>
          <p:cNvSpPr txBox="1"/>
          <p:nvPr/>
        </p:nvSpPr>
        <p:spPr>
          <a:xfrm>
            <a:off x="2219140" y="2271915"/>
            <a:ext cx="666739" cy="236791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MCU</a:t>
            </a:r>
            <a:r>
              <a:rPr lang="en-US" sz="1200" dirty="0"/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6C6F7C1-EE5F-3546-B90F-DA1311D3F846}"/>
              </a:ext>
            </a:extLst>
          </p:cNvPr>
          <p:cNvSpPr txBox="1"/>
          <p:nvPr/>
        </p:nvSpPr>
        <p:spPr>
          <a:xfrm>
            <a:off x="1392539" y="2814012"/>
            <a:ext cx="1415773" cy="197325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App Peripherals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9AFBEA-7B33-974E-9D42-44EC3CDABC58}"/>
              </a:ext>
            </a:extLst>
          </p:cNvPr>
          <p:cNvSpPr txBox="1"/>
          <p:nvPr/>
        </p:nvSpPr>
        <p:spPr>
          <a:xfrm>
            <a:off x="1178484" y="272663"/>
            <a:ext cx="1895349" cy="315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Application Code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A75DC0A-E45A-7A45-A89B-D660537C8F69}"/>
              </a:ext>
            </a:extLst>
          </p:cNvPr>
          <p:cNvCxnSpPr>
            <a:cxnSpLocks/>
            <a:stCxn id="17" idx="0"/>
          </p:cNvCxnSpPr>
          <p:nvPr/>
        </p:nvCxnSpPr>
        <p:spPr>
          <a:xfrm flipV="1">
            <a:off x="2043880" y="1641902"/>
            <a:ext cx="0" cy="224781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CCEC0998-1CD5-6245-B960-5EFF4DE036CA}"/>
              </a:ext>
            </a:extLst>
          </p:cNvPr>
          <p:cNvSpPr txBox="1"/>
          <p:nvPr/>
        </p:nvSpPr>
        <p:spPr>
          <a:xfrm>
            <a:off x="1185416" y="602701"/>
            <a:ext cx="679281" cy="923330"/>
          </a:xfrm>
          <a:prstGeom prst="rect">
            <a:avLst/>
          </a:prstGeom>
          <a:solidFill>
            <a:schemeClr val="lt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rgbClr val="7030A0"/>
                </a:solidFill>
              </a:rPr>
              <a:t>main</a:t>
            </a:r>
            <a:r>
              <a:rPr lang="en-US" sz="600" dirty="0"/>
              <a:t> {</a:t>
            </a:r>
          </a:p>
          <a:p>
            <a:r>
              <a:rPr lang="en-US" sz="600" dirty="0"/>
              <a:t>if  (energy&gt;a) {</a:t>
            </a:r>
          </a:p>
          <a:p>
            <a:r>
              <a:rPr lang="en-US" sz="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     sense </a:t>
            </a:r>
            <a:r>
              <a:rPr lang="en-US" sz="600" dirty="0"/>
              <a:t>();</a:t>
            </a:r>
          </a:p>
          <a:p>
            <a:r>
              <a:rPr lang="en-US" sz="600" dirty="0"/>
              <a:t>}</a:t>
            </a:r>
          </a:p>
          <a:p>
            <a:r>
              <a:rPr lang="en-US" sz="600" dirty="0"/>
              <a:t>if (energy&gt;b) {</a:t>
            </a:r>
          </a:p>
          <a:p>
            <a:r>
              <a:rPr lang="en-US" sz="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     transmit </a:t>
            </a:r>
            <a:r>
              <a:rPr lang="en-US" sz="600" dirty="0"/>
              <a:t>();</a:t>
            </a:r>
          </a:p>
          <a:p>
            <a:r>
              <a:rPr lang="en-US" sz="600" dirty="0"/>
              <a:t>}</a:t>
            </a:r>
          </a:p>
          <a:p>
            <a:r>
              <a:rPr lang="en-US" sz="600" dirty="0"/>
              <a:t>}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25B73D4-6296-4A48-83ED-702F672A55F0}"/>
              </a:ext>
            </a:extLst>
          </p:cNvPr>
          <p:cNvGrpSpPr/>
          <p:nvPr/>
        </p:nvGrpSpPr>
        <p:grpSpPr>
          <a:xfrm>
            <a:off x="4669327" y="331517"/>
            <a:ext cx="4004184" cy="2699022"/>
            <a:chOff x="4669327" y="331517"/>
            <a:chExt cx="4004184" cy="2699022"/>
          </a:xfrm>
        </p:grpSpPr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27A78679-E6E6-D04E-97D7-ACE0BE7A59C2}"/>
                </a:ext>
              </a:extLst>
            </p:cNvPr>
            <p:cNvSpPr/>
            <p:nvPr/>
          </p:nvSpPr>
          <p:spPr>
            <a:xfrm>
              <a:off x="4704521" y="2106824"/>
              <a:ext cx="1393662" cy="914410"/>
            </a:xfrm>
            <a:prstGeom prst="roundRect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B3B8F18-FB18-0D45-8A91-B49321B7E0BF}"/>
                </a:ext>
              </a:extLst>
            </p:cNvPr>
            <p:cNvSpPr txBox="1"/>
            <p:nvPr/>
          </p:nvSpPr>
          <p:spPr>
            <a:xfrm>
              <a:off x="4862473" y="2116107"/>
              <a:ext cx="18265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Hardware  </a:t>
              </a: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0863EA18-3671-234A-B919-2218CAD41AE4}"/>
                </a:ext>
              </a:extLst>
            </p:cNvPr>
            <p:cNvSpPr/>
            <p:nvPr/>
          </p:nvSpPr>
          <p:spPr>
            <a:xfrm>
              <a:off x="6611981" y="1908819"/>
              <a:ext cx="1417002" cy="1121720"/>
            </a:xfrm>
            <a:prstGeom prst="roundRect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2166EC6-0A7E-594A-95DF-15804238F6DF}"/>
                </a:ext>
              </a:extLst>
            </p:cNvPr>
            <p:cNvSpPr txBox="1"/>
            <p:nvPr/>
          </p:nvSpPr>
          <p:spPr>
            <a:xfrm>
              <a:off x="6846968" y="1887734"/>
              <a:ext cx="1826543" cy="295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Hardware</a:t>
              </a:r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82D306C6-6FFC-094C-B37C-819A6AA79948}"/>
                </a:ext>
              </a:extLst>
            </p:cNvPr>
            <p:cNvSpPr/>
            <p:nvPr/>
          </p:nvSpPr>
          <p:spPr>
            <a:xfrm>
              <a:off x="4669327" y="455137"/>
              <a:ext cx="1554203" cy="1031233"/>
            </a:xfrm>
            <a:prstGeom prst="roundRect">
              <a:avLst/>
            </a:prstGeom>
            <a:ln w="44450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2579C0EF-981E-B941-82FA-107BEA61BDFB}"/>
                </a:ext>
              </a:extLst>
            </p:cNvPr>
            <p:cNvSpPr/>
            <p:nvPr/>
          </p:nvSpPr>
          <p:spPr>
            <a:xfrm>
              <a:off x="6588643" y="331517"/>
              <a:ext cx="1440340" cy="1259953"/>
            </a:xfrm>
            <a:prstGeom prst="roundRect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E3A1EE5-C758-E446-9DA3-413254DBBAFF}"/>
                </a:ext>
              </a:extLst>
            </p:cNvPr>
            <p:cNvSpPr txBox="1"/>
            <p:nvPr/>
          </p:nvSpPr>
          <p:spPr>
            <a:xfrm>
              <a:off x="6995148" y="2220773"/>
              <a:ext cx="650667" cy="29422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oli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MCU 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4B7DA160-BFB8-B446-8348-17FF2FEA1530}"/>
                </a:ext>
              </a:extLst>
            </p:cNvPr>
            <p:cNvCxnSpPr>
              <a:cxnSpLocks/>
              <a:stCxn id="34" idx="1"/>
              <a:endCxn id="33" idx="3"/>
            </p:cNvCxnSpPr>
            <p:nvPr/>
          </p:nvCxnSpPr>
          <p:spPr>
            <a:xfrm flipH="1">
              <a:off x="6223530" y="961494"/>
              <a:ext cx="365113" cy="9260"/>
            </a:xfrm>
            <a:prstGeom prst="straightConnector1">
              <a:avLst/>
            </a:prstGeom>
            <a:ln w="34925">
              <a:solidFill>
                <a:schemeClr val="tx1">
                  <a:lumMod val="95000"/>
                  <a:lumOff val="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9A45A9E2-C41A-0140-959B-209D46A9AF37}"/>
                </a:ext>
              </a:extLst>
            </p:cNvPr>
            <p:cNvCxnSpPr>
              <a:cxnSpLocks/>
              <a:stCxn id="34" idx="2"/>
            </p:cNvCxnSpPr>
            <p:nvPr/>
          </p:nvCxnSpPr>
          <p:spPr>
            <a:xfrm>
              <a:off x="7308813" y="1591470"/>
              <a:ext cx="0" cy="307404"/>
            </a:xfrm>
            <a:prstGeom prst="straightConnector1">
              <a:avLst/>
            </a:prstGeom>
            <a:ln w="34925">
              <a:solidFill>
                <a:schemeClr val="tx1">
                  <a:lumMod val="95000"/>
                  <a:lumOff val="5000"/>
                </a:schemeClr>
              </a:solidFill>
              <a:headEnd type="triangle" w="sm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95205CAE-2B5B-C544-90F1-52BC23E460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95529" y="1480513"/>
              <a:ext cx="0" cy="626311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BD0D8C4-CF09-3144-BEEA-29CA6FAD27C8}"/>
                </a:ext>
              </a:extLst>
            </p:cNvPr>
            <p:cNvSpPr txBox="1"/>
            <p:nvPr/>
          </p:nvSpPr>
          <p:spPr>
            <a:xfrm>
              <a:off x="6767168" y="2622576"/>
              <a:ext cx="1083289" cy="23083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oli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App Peripherals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B328D45-108B-7D4C-A8B3-56D367BE8D20}"/>
                </a:ext>
              </a:extLst>
            </p:cNvPr>
            <p:cNvSpPr txBox="1"/>
            <p:nvPr/>
          </p:nvSpPr>
          <p:spPr>
            <a:xfrm>
              <a:off x="4971736" y="2452509"/>
              <a:ext cx="921853" cy="487753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oli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Energy-harvesting Power Supply 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0708FDB-3B92-5F4E-B488-16B81B5B1440}"/>
                </a:ext>
              </a:extLst>
            </p:cNvPr>
            <p:cNvSpPr txBox="1"/>
            <p:nvPr/>
          </p:nvSpPr>
          <p:spPr>
            <a:xfrm>
              <a:off x="4773854" y="862882"/>
              <a:ext cx="1213254" cy="487753"/>
            </a:xfrm>
            <a:prstGeom prst="rect">
              <a:avLst/>
            </a:prstGeom>
            <a:solidFill>
              <a:schemeClr val="lt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 err="1">
                  <a:solidFill>
                    <a:srgbClr val="7030A0"/>
                  </a:solidFill>
                </a:rPr>
                <a:t>energy_manage</a:t>
              </a:r>
              <a:r>
                <a:rPr lang="en-US" sz="900" dirty="0"/>
                <a:t> {</a:t>
              </a:r>
              <a:br>
                <a:rPr lang="en-US" sz="900" dirty="0"/>
              </a:br>
              <a:r>
                <a:rPr lang="en-US" sz="900" dirty="0">
                  <a:solidFill>
                    <a:schemeClr val="tx2">
                      <a:lumMod val="75000"/>
                    </a:schemeClr>
                  </a:solidFill>
                </a:rPr>
                <a:t>return</a:t>
              </a:r>
              <a:r>
                <a:rPr lang="en-US" sz="900" dirty="0"/>
                <a:t> </a:t>
              </a:r>
              <a:r>
                <a:rPr lang="en-US" sz="900" dirty="0" err="1"/>
                <a:t>duty_cycle</a:t>
              </a:r>
              <a:endParaRPr lang="en-US" sz="900" dirty="0"/>
            </a:p>
            <a:p>
              <a:r>
                <a:rPr lang="en-US" sz="900" dirty="0"/>
                <a:t>}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8D0B875-4923-564B-B451-35AD88EAC6BC}"/>
                </a:ext>
              </a:extLst>
            </p:cNvPr>
            <p:cNvSpPr txBox="1"/>
            <p:nvPr/>
          </p:nvSpPr>
          <p:spPr>
            <a:xfrm>
              <a:off x="4686389" y="498847"/>
              <a:ext cx="1648618" cy="266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Energy-management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084EEDB-679B-EF40-991C-A71F0FA89399}"/>
                </a:ext>
              </a:extLst>
            </p:cNvPr>
            <p:cNvSpPr txBox="1"/>
            <p:nvPr/>
          </p:nvSpPr>
          <p:spPr>
            <a:xfrm>
              <a:off x="6664548" y="663617"/>
              <a:ext cx="1224031" cy="784830"/>
            </a:xfrm>
            <a:prstGeom prst="rect">
              <a:avLst/>
            </a:prstGeom>
            <a:solidFill>
              <a:schemeClr val="lt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rgbClr val="7030A0"/>
                  </a:solidFill>
                </a:rPr>
                <a:t>main</a:t>
              </a:r>
              <a:r>
                <a:rPr lang="en-US" sz="900" dirty="0"/>
                <a:t> {</a:t>
              </a:r>
            </a:p>
            <a:p>
              <a:r>
                <a:rPr lang="en-US" sz="900" dirty="0">
                  <a:solidFill>
                    <a:schemeClr val="tx1"/>
                  </a:solidFill>
                </a:rPr>
                <a:t>r</a:t>
              </a:r>
              <a:r>
                <a:rPr lang="en-US" sz="900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 =</a:t>
              </a:r>
              <a:r>
                <a:rPr lang="en-US" sz="900" dirty="0" err="1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energy_manage</a:t>
              </a:r>
              <a:r>
                <a:rPr lang="en-US" sz="900" dirty="0"/>
                <a:t>()</a:t>
              </a:r>
            </a:p>
            <a:p>
              <a:r>
                <a:rPr lang="en-US" sz="900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sense </a:t>
              </a:r>
              <a:r>
                <a:rPr lang="en-US" sz="900" dirty="0"/>
                <a:t>(r)</a:t>
              </a:r>
            </a:p>
            <a:p>
              <a:r>
                <a:rPr lang="en-US" sz="900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transmit </a:t>
              </a:r>
              <a:r>
                <a:rPr lang="en-US" sz="900" dirty="0">
                  <a:solidFill>
                    <a:schemeClr val="tx1"/>
                  </a:solidFill>
                </a:rPr>
                <a:t>(r)</a:t>
              </a:r>
            </a:p>
            <a:p>
              <a:r>
                <a:rPr lang="en-US" sz="900" dirty="0"/>
                <a:t>}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029739F-B1DA-C741-9EA8-F1548881C733}"/>
                </a:ext>
              </a:extLst>
            </p:cNvPr>
            <p:cNvSpPr txBox="1"/>
            <p:nvPr/>
          </p:nvSpPr>
          <p:spPr>
            <a:xfrm>
              <a:off x="6588643" y="371891"/>
              <a:ext cx="13420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Application Code</a:t>
              </a: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C8383FB4-E81B-984B-8F5A-6A30CCCB7304}"/>
              </a:ext>
            </a:extLst>
          </p:cNvPr>
          <p:cNvSpPr txBox="1"/>
          <p:nvPr/>
        </p:nvSpPr>
        <p:spPr>
          <a:xfrm>
            <a:off x="1216614" y="3249905"/>
            <a:ext cx="200505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B0F0"/>
                </a:solidFill>
              </a:rPr>
              <a:t>Traditional implementation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E3CE2FE-C8DE-AF4F-9A61-0C7F1E22B0AB}"/>
              </a:ext>
            </a:extLst>
          </p:cNvPr>
          <p:cNvSpPr txBox="1"/>
          <p:nvPr/>
        </p:nvSpPr>
        <p:spPr>
          <a:xfrm>
            <a:off x="6098183" y="3369182"/>
            <a:ext cx="769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00B0F0"/>
                </a:solidFill>
              </a:rPr>
              <a:t>Altair</a:t>
            </a:r>
          </a:p>
        </p:txBody>
      </p:sp>
      <p:sp>
        <p:nvSpPr>
          <p:cNvPr id="91" name="Google Shape;88;p12">
            <a:extLst>
              <a:ext uri="{FF2B5EF4-FFF2-40B4-BE49-F238E27FC236}">
                <a16:creationId xmlns:a16="http://schemas.microsoft.com/office/drawing/2014/main" id="{6852890B-15CF-2B4F-A0F0-8F70305DE8EA}"/>
              </a:ext>
            </a:extLst>
          </p:cNvPr>
          <p:cNvSpPr txBox="1">
            <a:spLocks/>
          </p:cNvSpPr>
          <p:nvPr/>
        </p:nvSpPr>
        <p:spPr>
          <a:xfrm>
            <a:off x="204535" y="3985154"/>
            <a:ext cx="8939465" cy="728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2800" b="1" dirty="0">
                <a:solidFill>
                  <a:schemeClr val="tx2">
                    <a:lumMod val="25000"/>
                  </a:schemeClr>
                </a:solidFill>
              </a:rPr>
              <a:t>Energy specific decisions are performed separate from the application</a:t>
            </a:r>
          </a:p>
        </p:txBody>
      </p:sp>
    </p:spTree>
    <p:extLst>
      <p:ext uri="{BB962C8B-B14F-4D97-AF65-F5344CB8AC3E}">
        <p14:creationId xmlns:p14="http://schemas.microsoft.com/office/powerpoint/2010/main" val="262870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9300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5234FA-7E95-3647-92BB-7376DFA24D8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sp>
        <p:nvSpPr>
          <p:cNvPr id="6" name="Google Shape;88;p12">
            <a:extLst>
              <a:ext uri="{FF2B5EF4-FFF2-40B4-BE49-F238E27FC236}">
                <a16:creationId xmlns:a16="http://schemas.microsoft.com/office/drawing/2014/main" id="{FFE3EA7E-C656-8B47-82F0-421B8807A7A7}"/>
              </a:ext>
            </a:extLst>
          </p:cNvPr>
          <p:cNvSpPr txBox="1">
            <a:spLocks/>
          </p:cNvSpPr>
          <p:nvPr/>
        </p:nvSpPr>
        <p:spPr>
          <a:xfrm>
            <a:off x="108294" y="23825"/>
            <a:ext cx="8576319" cy="728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2800" b="1" i="1" dirty="0">
                <a:solidFill>
                  <a:schemeClr val="tx2">
                    <a:lumMod val="25000"/>
                  </a:schemeClr>
                </a:solidFill>
              </a:rPr>
              <a:t>Altair</a:t>
            </a:r>
            <a:r>
              <a:rPr lang="en-US" sz="2800" b="1" dirty="0">
                <a:solidFill>
                  <a:schemeClr val="tx2">
                    <a:lumMod val="25000"/>
                  </a:schemeClr>
                </a:solidFill>
              </a:rPr>
              <a:t> System Design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C6EB73-0CB1-D542-807E-7D7DD9BF9424}"/>
              </a:ext>
            </a:extLst>
          </p:cNvPr>
          <p:cNvSpPr txBox="1"/>
          <p:nvPr/>
        </p:nvSpPr>
        <p:spPr>
          <a:xfrm>
            <a:off x="4647769" y="4011167"/>
            <a:ext cx="46184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</a:rPr>
              <a:t>The main Application uses specific APIs at runtime to ask energy-related parameters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B5DCD7-7FA8-B240-A9D0-577C3248C9CF}"/>
              </a:ext>
            </a:extLst>
          </p:cNvPr>
          <p:cNvSpPr txBox="1"/>
          <p:nvPr/>
        </p:nvSpPr>
        <p:spPr>
          <a:xfrm>
            <a:off x="108294" y="3522303"/>
            <a:ext cx="4449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</a:rPr>
              <a:t>The supervisor interacts with low-level hardware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33DBFF1-F7DD-A843-B2A3-87AD3B51E2FA}"/>
              </a:ext>
            </a:extLst>
          </p:cNvPr>
          <p:cNvGrpSpPr/>
          <p:nvPr/>
        </p:nvGrpSpPr>
        <p:grpSpPr>
          <a:xfrm>
            <a:off x="1078698" y="741078"/>
            <a:ext cx="6958808" cy="3285714"/>
            <a:chOff x="880914" y="741078"/>
            <a:chExt cx="6958808" cy="3285714"/>
          </a:xfrm>
        </p:grpSpPr>
        <p:sp>
          <p:nvSpPr>
            <p:cNvPr id="97" name="Rounded Rectangle 96">
              <a:extLst>
                <a:ext uri="{FF2B5EF4-FFF2-40B4-BE49-F238E27FC236}">
                  <a16:creationId xmlns:a16="http://schemas.microsoft.com/office/drawing/2014/main" id="{4D840EDF-CBFB-F94C-B8D9-3AEEADC5FC38}"/>
                </a:ext>
              </a:extLst>
            </p:cNvPr>
            <p:cNvSpPr/>
            <p:nvPr/>
          </p:nvSpPr>
          <p:spPr>
            <a:xfrm>
              <a:off x="6233908" y="1244810"/>
              <a:ext cx="1605814" cy="1980802"/>
            </a:xfrm>
            <a:prstGeom prst="roundRect">
              <a:avLst/>
            </a:prstGeom>
            <a:solidFill>
              <a:sysClr val="window" lastClr="FFFFFF"/>
            </a:solidFill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3048" tIns="31524" rIns="63048" bIns="3152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3262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Rounded Rectangle 97">
              <a:extLst>
                <a:ext uri="{FF2B5EF4-FFF2-40B4-BE49-F238E27FC236}">
                  <a16:creationId xmlns:a16="http://schemas.microsoft.com/office/drawing/2014/main" id="{CDA3D186-0EDA-BB42-BB88-9F20D047638D}"/>
                </a:ext>
              </a:extLst>
            </p:cNvPr>
            <p:cNvSpPr/>
            <p:nvPr/>
          </p:nvSpPr>
          <p:spPr>
            <a:xfrm>
              <a:off x="880914" y="1679427"/>
              <a:ext cx="1445992" cy="1287940"/>
            </a:xfrm>
            <a:prstGeom prst="roundRect">
              <a:avLst/>
            </a:prstGeom>
            <a:solidFill>
              <a:sysClr val="window" lastClr="FFFFFF"/>
            </a:solidFill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3048" tIns="31524" rIns="63048" bIns="3152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3262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Energy-harvesting Power Supply Hardware</a:t>
              </a:r>
            </a:p>
          </p:txBody>
        </p:sp>
        <p:sp>
          <p:nvSpPr>
            <p:cNvPr id="99" name="Rounded Rectangle 98">
              <a:extLst>
                <a:ext uri="{FF2B5EF4-FFF2-40B4-BE49-F238E27FC236}">
                  <a16:creationId xmlns:a16="http://schemas.microsoft.com/office/drawing/2014/main" id="{2BC8719B-D2CC-724B-856A-87E9C0F32FE0}"/>
                </a:ext>
              </a:extLst>
            </p:cNvPr>
            <p:cNvSpPr/>
            <p:nvPr/>
          </p:nvSpPr>
          <p:spPr>
            <a:xfrm>
              <a:off x="2886722" y="741078"/>
              <a:ext cx="2397110" cy="2767957"/>
            </a:xfrm>
            <a:prstGeom prst="roundRect">
              <a:avLst/>
            </a:prstGeom>
            <a:solidFill>
              <a:sysClr val="window" lastClr="FFFFFF"/>
            </a:solidFill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3048" tIns="31524" rIns="63048" bIns="3152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3262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CED2643C-B13C-3E4C-9D14-6DDA36003393}"/>
                </a:ext>
              </a:extLst>
            </p:cNvPr>
            <p:cNvSpPr/>
            <p:nvPr/>
          </p:nvSpPr>
          <p:spPr>
            <a:xfrm>
              <a:off x="3027077" y="2330359"/>
              <a:ext cx="990633" cy="903589"/>
            </a:xfrm>
            <a:prstGeom prst="rect">
              <a:avLst/>
            </a:prstGeom>
            <a:solidFill>
              <a:sysClr val="window" lastClr="FFFFFF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80010" tIns="40005" rIns="80010" bIns="4000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3262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Low-level drivers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A35E1CA7-2D8E-AB41-A4BA-DDFF078CC9F4}"/>
                </a:ext>
              </a:extLst>
            </p:cNvPr>
            <p:cNvSpPr/>
            <p:nvPr/>
          </p:nvSpPr>
          <p:spPr>
            <a:xfrm>
              <a:off x="4198321" y="2330359"/>
              <a:ext cx="927249" cy="903589"/>
            </a:xfrm>
            <a:prstGeom prst="rect">
              <a:avLst/>
            </a:prstGeom>
            <a:solidFill>
              <a:sysClr val="window" lastClr="FFFFFF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80010" tIns="40005" rIns="80010" bIns="4000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3262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Energy API</a:t>
              </a:r>
            </a:p>
          </p:txBody>
        </p:sp>
        <p:sp>
          <p:nvSpPr>
            <p:cNvPr id="102" name="Left-Right Arrow 101">
              <a:extLst>
                <a:ext uri="{FF2B5EF4-FFF2-40B4-BE49-F238E27FC236}">
                  <a16:creationId xmlns:a16="http://schemas.microsoft.com/office/drawing/2014/main" id="{96ACA290-4088-434C-B758-6116418EFA5F}"/>
                </a:ext>
              </a:extLst>
            </p:cNvPr>
            <p:cNvSpPr/>
            <p:nvPr/>
          </p:nvSpPr>
          <p:spPr>
            <a:xfrm>
              <a:off x="5274587" y="2637442"/>
              <a:ext cx="950079" cy="335997"/>
            </a:xfrm>
            <a:prstGeom prst="leftRightArrow">
              <a:avLst/>
            </a:prstGeom>
            <a:solidFill>
              <a:sysClr val="window" lastClr="FFFFFF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80010" tIns="40005" rIns="80010" bIns="4000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3262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24BF628B-4AF2-6A46-977E-2DACDE755DCD}"/>
                </a:ext>
              </a:extLst>
            </p:cNvPr>
            <p:cNvSpPr/>
            <p:nvPr/>
          </p:nvSpPr>
          <p:spPr>
            <a:xfrm>
              <a:off x="6325003" y="2216403"/>
              <a:ext cx="868454" cy="791865"/>
            </a:xfrm>
            <a:prstGeom prst="rect">
              <a:avLst/>
            </a:prstGeom>
            <a:solidFill>
              <a:sysClr val="window" lastClr="FFFFFF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80010" tIns="40005" rIns="80010" bIns="4000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3262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Energy API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9B09FB2A-6A6C-954D-9DC8-DFF31FA14960}"/>
                </a:ext>
              </a:extLst>
            </p:cNvPr>
            <p:cNvSpPr txBox="1"/>
            <p:nvPr/>
          </p:nvSpPr>
          <p:spPr>
            <a:xfrm>
              <a:off x="3383929" y="754862"/>
              <a:ext cx="1402695" cy="646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23262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 Energy </a:t>
              </a:r>
              <a:b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Supervisor</a:t>
              </a:r>
            </a:p>
          </p:txBody>
        </p:sp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7901AE38-B97F-BE41-B992-3361056A4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37681" y="1426308"/>
              <a:ext cx="780501" cy="808901"/>
            </a:xfrm>
            <a:prstGeom prst="rect">
              <a:avLst/>
            </a:prstGeom>
          </p:spPr>
        </p:pic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B4AD5540-2B90-CA49-9780-89127BF0E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18366" y="2120435"/>
              <a:ext cx="621356" cy="731209"/>
            </a:xfrm>
            <a:prstGeom prst="rect">
              <a:avLst/>
            </a:prstGeom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B2A7E746-4EE3-B94D-8188-8C6ED0D40D70}"/>
                </a:ext>
              </a:extLst>
            </p:cNvPr>
            <p:cNvSpPr txBox="1"/>
            <p:nvPr/>
          </p:nvSpPr>
          <p:spPr>
            <a:xfrm>
              <a:off x="6353593" y="1372273"/>
              <a:ext cx="1486129" cy="646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23262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Main </a:t>
              </a:r>
              <a:b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Application</a:t>
              </a:r>
            </a:p>
          </p:txBody>
        </p:sp>
        <p:sp>
          <p:nvSpPr>
            <p:cNvPr id="108" name="Left-Right Arrow 107">
              <a:extLst>
                <a:ext uri="{FF2B5EF4-FFF2-40B4-BE49-F238E27FC236}">
                  <a16:creationId xmlns:a16="http://schemas.microsoft.com/office/drawing/2014/main" id="{0473CAFB-0586-0C4F-A848-7393F480197F}"/>
                </a:ext>
              </a:extLst>
            </p:cNvPr>
            <p:cNvSpPr/>
            <p:nvPr/>
          </p:nvSpPr>
          <p:spPr>
            <a:xfrm>
              <a:off x="5258920" y="2048404"/>
              <a:ext cx="950079" cy="335997"/>
            </a:xfrm>
            <a:prstGeom prst="leftRightArrow">
              <a:avLst/>
            </a:prstGeom>
            <a:solidFill>
              <a:sysClr val="window" lastClr="FFFFFF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80010" tIns="40005" rIns="80010" bIns="4000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3262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Left-Right Arrow 108">
              <a:extLst>
                <a:ext uri="{FF2B5EF4-FFF2-40B4-BE49-F238E27FC236}">
                  <a16:creationId xmlns:a16="http://schemas.microsoft.com/office/drawing/2014/main" id="{CD045F02-89EB-5540-86AE-1569FA2271B5}"/>
                </a:ext>
              </a:extLst>
            </p:cNvPr>
            <p:cNvSpPr/>
            <p:nvPr/>
          </p:nvSpPr>
          <p:spPr>
            <a:xfrm>
              <a:off x="2358796" y="2105712"/>
              <a:ext cx="527927" cy="335997"/>
            </a:xfrm>
            <a:prstGeom prst="leftRightArrow">
              <a:avLst/>
            </a:prstGeom>
            <a:solidFill>
              <a:sysClr val="window" lastClr="FFFFFF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80010" tIns="40005" rIns="80010" bIns="4000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3262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Right Arrow 109">
              <a:extLst>
                <a:ext uri="{FF2B5EF4-FFF2-40B4-BE49-F238E27FC236}">
                  <a16:creationId xmlns:a16="http://schemas.microsoft.com/office/drawing/2014/main" id="{1B3BEF63-0EF1-1F45-B28C-8BBE047C0C0C}"/>
                </a:ext>
              </a:extLst>
            </p:cNvPr>
            <p:cNvSpPr/>
            <p:nvPr/>
          </p:nvSpPr>
          <p:spPr>
            <a:xfrm>
              <a:off x="5321193" y="1592838"/>
              <a:ext cx="900259" cy="295587"/>
            </a:xfrm>
            <a:prstGeom prst="rightArrow">
              <a:avLst/>
            </a:prstGeom>
            <a:solidFill>
              <a:sysClr val="window" lastClr="FFFFFF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23262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B2A8425D-0DD3-9D4D-BCFC-C20666DC451E}"/>
                </a:ext>
              </a:extLst>
            </p:cNvPr>
            <p:cNvSpPr txBox="1"/>
            <p:nvPr/>
          </p:nvSpPr>
          <p:spPr>
            <a:xfrm>
              <a:off x="5306182" y="2354442"/>
              <a:ext cx="870927" cy="369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23262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Control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99752DEA-E042-2B42-9C98-7916E55B35DA}"/>
                </a:ext>
              </a:extLst>
            </p:cNvPr>
            <p:cNvSpPr txBox="1"/>
            <p:nvPr/>
          </p:nvSpPr>
          <p:spPr>
            <a:xfrm>
              <a:off x="5435788" y="2871530"/>
              <a:ext cx="707654" cy="369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23262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Data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D731CE6F-2C2E-7E40-AAA7-FC55F1163CE2}"/>
                </a:ext>
              </a:extLst>
            </p:cNvPr>
            <p:cNvSpPr txBox="1"/>
            <p:nvPr/>
          </p:nvSpPr>
          <p:spPr>
            <a:xfrm>
              <a:off x="5328307" y="1245225"/>
              <a:ext cx="821442" cy="369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23262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Power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845D4BA3-AE9E-1248-8E14-D0665834867D}"/>
                </a:ext>
              </a:extLst>
            </p:cNvPr>
            <p:cNvSpPr txBox="1"/>
            <p:nvPr/>
          </p:nvSpPr>
          <p:spPr>
            <a:xfrm>
              <a:off x="4164819" y="3379807"/>
              <a:ext cx="3565214" cy="646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23262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Energy-Application </a:t>
              </a:r>
              <a:b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Interface</a:t>
              </a:r>
            </a:p>
          </p:txBody>
        </p: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FF2CE35D-3594-DF41-A23D-42E3A385ED38}"/>
                </a:ext>
              </a:extLst>
            </p:cNvPr>
            <p:cNvGrpSpPr/>
            <p:nvPr/>
          </p:nvGrpSpPr>
          <p:grpSpPr>
            <a:xfrm>
              <a:off x="4117098" y="1253145"/>
              <a:ext cx="3117460" cy="2040135"/>
              <a:chOff x="4284813" y="1199131"/>
              <a:chExt cx="3117460" cy="2038070"/>
            </a:xfrm>
          </p:grpSpPr>
          <p:cxnSp>
            <p:nvCxnSpPr>
              <p:cNvPr id="3" name="Straight Connector 2">
                <a:extLst>
                  <a:ext uri="{FF2B5EF4-FFF2-40B4-BE49-F238E27FC236}">
                    <a16:creationId xmlns:a16="http://schemas.microsoft.com/office/drawing/2014/main" id="{F02C4784-03ED-3347-BB97-E14277546992}"/>
                  </a:ext>
                </a:extLst>
              </p:cNvPr>
              <p:cNvCxnSpPr>
                <a:cxnSpLocks/>
                <a:endCxn id="105" idx="2"/>
              </p:cNvCxnSpPr>
              <p:nvPr/>
            </p:nvCxnSpPr>
            <p:spPr>
              <a:xfrm flipV="1">
                <a:off x="4284813" y="2180202"/>
                <a:ext cx="10834" cy="1056999"/>
              </a:xfrm>
              <a:prstGeom prst="line">
                <a:avLst/>
              </a:prstGeom>
              <a:ln w="19050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EBFED55F-AF7C-0E4A-9F50-A2F73FAEE37D}"/>
                  </a:ext>
                </a:extLst>
              </p:cNvPr>
              <p:cNvCxnSpPr>
                <a:cxnSpLocks/>
                <a:stCxn id="105" idx="2"/>
              </p:cNvCxnSpPr>
              <p:nvPr/>
            </p:nvCxnSpPr>
            <p:spPr>
              <a:xfrm>
                <a:off x="4295647" y="2180202"/>
                <a:ext cx="997638" cy="0"/>
              </a:xfrm>
              <a:prstGeom prst="line">
                <a:avLst/>
              </a:prstGeom>
              <a:ln w="19050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9B27B07F-8420-EA4E-9BCD-D08A0C413CFC}"/>
                  </a:ext>
                </a:extLst>
              </p:cNvPr>
              <p:cNvCxnSpPr/>
              <p:nvPr/>
            </p:nvCxnSpPr>
            <p:spPr>
              <a:xfrm flipV="1">
                <a:off x="5293285" y="1199131"/>
                <a:ext cx="0" cy="981071"/>
              </a:xfrm>
              <a:prstGeom prst="line">
                <a:avLst/>
              </a:prstGeom>
              <a:ln w="19050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779A4947-012D-0D45-95A2-95CDE704F7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93285" y="1199131"/>
                <a:ext cx="1228023" cy="0"/>
              </a:xfrm>
              <a:prstGeom prst="line">
                <a:avLst/>
              </a:prstGeom>
              <a:ln w="19050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7EE49D20-6F95-C04D-B7E2-3D0D5B9613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16410" y="1199131"/>
                <a:ext cx="0" cy="851704"/>
              </a:xfrm>
              <a:prstGeom prst="line">
                <a:avLst/>
              </a:prstGeom>
              <a:ln w="19050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39578634-FE19-DC4E-9599-18D4AAAF75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16410" y="2050835"/>
                <a:ext cx="882817" cy="0"/>
              </a:xfrm>
              <a:prstGeom prst="line">
                <a:avLst/>
              </a:prstGeom>
              <a:ln w="19050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095C06AB-134A-BA43-8B6F-450033FC2B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02273" y="2050835"/>
                <a:ext cx="0" cy="1186366"/>
              </a:xfrm>
              <a:prstGeom prst="line">
                <a:avLst/>
              </a:prstGeom>
              <a:ln w="19050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69E6DC58-EA54-984B-A8DB-6D7B6AE8E71A}"/>
                  </a:ext>
                </a:extLst>
              </p:cNvPr>
              <p:cNvCxnSpPr/>
              <p:nvPr/>
            </p:nvCxnSpPr>
            <p:spPr>
              <a:xfrm>
                <a:off x="4284813" y="3237201"/>
                <a:ext cx="3114414" cy="0"/>
              </a:xfrm>
              <a:prstGeom prst="line">
                <a:avLst/>
              </a:prstGeom>
              <a:ln w="19050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</p:grpSp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id="{B89D0F3C-D885-E74F-8EDC-F75A42E67E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81552" y="2447349"/>
              <a:ext cx="690708" cy="1121838"/>
            </a:xfrm>
            <a:prstGeom prst="straightConnector1">
              <a:avLst/>
            </a:prstGeom>
            <a:ln w="254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784B0B21-E778-BC43-9E41-013FE100A27B}"/>
              </a:ext>
            </a:extLst>
          </p:cNvPr>
          <p:cNvCxnSpPr>
            <a:cxnSpLocks/>
          </p:cNvCxnSpPr>
          <p:nvPr/>
        </p:nvCxnSpPr>
        <p:spPr>
          <a:xfrm flipH="1" flipV="1">
            <a:off x="7145557" y="3048790"/>
            <a:ext cx="340538" cy="962377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539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heme/theme1.xml><?xml version="1.0" encoding="utf-8"?>
<a:theme xmlns:a="http://schemas.openxmlformats.org/drawingml/2006/main" name="Antonio templat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13185</TotalTime>
  <Words>1939</Words>
  <Application>Microsoft Macintosh PowerPoint</Application>
  <PresentationFormat>On-screen Show (16:9)</PresentationFormat>
  <Paragraphs>391</Paragraphs>
  <Slides>26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American Typewriter</vt:lpstr>
      <vt:lpstr>Raleway</vt:lpstr>
      <vt:lpstr>Times</vt:lpstr>
      <vt:lpstr>Lato</vt:lpstr>
      <vt:lpstr>Calibri</vt:lpstr>
      <vt:lpstr>Arial</vt:lpstr>
      <vt:lpstr>Antonio template</vt:lpstr>
      <vt:lpstr>An Energy Supervisor Architecture for Energy-harvesting Applications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cp:lastModifiedBy>Saoda, Nurani (ns8nf)</cp:lastModifiedBy>
  <cp:revision>402</cp:revision>
  <cp:lastPrinted>2021-11-12T14:12:59Z</cp:lastPrinted>
  <dcterms:modified xsi:type="dcterms:W3CDTF">2022-09-14T01:57:48Z</dcterms:modified>
</cp:coreProperties>
</file>